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autoCompressPictures="0">
  <p:sldMasterIdLst>
    <p:sldMasterId id="2147483840" r:id="rId1"/>
  </p:sldMasterIdLst>
  <p:notesMasterIdLst>
    <p:notesMasterId r:id="rId59"/>
  </p:notesMasterIdLst>
  <p:sldIdLst>
    <p:sldId id="258" r:id="rId2"/>
    <p:sldId id="260" r:id="rId3"/>
    <p:sldId id="319" r:id="rId4"/>
    <p:sldId id="312" r:id="rId5"/>
    <p:sldId id="316" r:id="rId6"/>
    <p:sldId id="262" r:id="rId7"/>
    <p:sldId id="320" r:id="rId8"/>
    <p:sldId id="321" r:id="rId9"/>
    <p:sldId id="270" r:id="rId10"/>
    <p:sldId id="322" r:id="rId11"/>
    <p:sldId id="323" r:id="rId12"/>
    <p:sldId id="324" r:id="rId13"/>
    <p:sldId id="325" r:id="rId14"/>
    <p:sldId id="314" r:id="rId15"/>
    <p:sldId id="326" r:id="rId16"/>
    <p:sldId id="300" r:id="rId17"/>
    <p:sldId id="301" r:id="rId18"/>
    <p:sldId id="295" r:id="rId19"/>
    <p:sldId id="302" r:id="rId20"/>
    <p:sldId id="315" r:id="rId21"/>
    <p:sldId id="310" r:id="rId22"/>
    <p:sldId id="327" r:id="rId23"/>
    <p:sldId id="303" r:id="rId24"/>
    <p:sldId id="328" r:id="rId25"/>
    <p:sldId id="305" r:id="rId26"/>
    <p:sldId id="304" r:id="rId27"/>
    <p:sldId id="309" r:id="rId28"/>
    <p:sldId id="271" r:id="rId29"/>
    <p:sldId id="272" r:id="rId30"/>
    <p:sldId id="273" r:id="rId31"/>
    <p:sldId id="263" r:id="rId32"/>
    <p:sldId id="290" r:id="rId33"/>
    <p:sldId id="261" r:id="rId34"/>
    <p:sldId id="282" r:id="rId35"/>
    <p:sldId id="283" r:id="rId36"/>
    <p:sldId id="284" r:id="rId37"/>
    <p:sldId id="264" r:id="rId38"/>
    <p:sldId id="285" r:id="rId39"/>
    <p:sldId id="286" r:id="rId40"/>
    <p:sldId id="265" r:id="rId41"/>
    <p:sldId id="287" r:id="rId42"/>
    <p:sldId id="276" r:id="rId43"/>
    <p:sldId id="288" r:id="rId44"/>
    <p:sldId id="266" r:id="rId45"/>
    <p:sldId id="289" r:id="rId46"/>
    <p:sldId id="296" r:id="rId47"/>
    <p:sldId id="297" r:id="rId48"/>
    <p:sldId id="298" r:id="rId49"/>
    <p:sldId id="299" r:id="rId50"/>
    <p:sldId id="267" r:id="rId51"/>
    <p:sldId id="291" r:id="rId52"/>
    <p:sldId id="268" r:id="rId53"/>
    <p:sldId id="292" r:id="rId54"/>
    <p:sldId id="280" r:id="rId55"/>
    <p:sldId id="293" r:id="rId56"/>
    <p:sldId id="317" r:id="rId57"/>
    <p:sldId id="318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1973" autoAdjust="0"/>
  </p:normalViewPr>
  <p:slideViewPr>
    <p:cSldViewPr snapToGrid="0">
      <p:cViewPr varScale="1">
        <p:scale>
          <a:sx n="117" d="100"/>
          <a:sy n="117" d="100"/>
        </p:scale>
        <p:origin x="6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11/7/22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3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95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67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13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44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87645D96-3108-B545-9B42-23C24617A283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A224E84-372A-C342-BC1B-C5ADA5A0061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UCL GIS for Geoscientists- Session 2- Beginner GIS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Presented by N.D. Barber (Cambridge) ndb38@cam.ac.uk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0513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19497-7443-3649-BD98-86E7AA467390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72A5D3D-409F-3842-8F2B-9F1F2615A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51404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12939-C404-CD42-9389-BDB8482DAA01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C0AC0DF-B4BD-A74A-B884-F5EBA05AC3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862897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51CDABD-E723-164B-B705-2C2C1771D3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488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2F729C2-DF0F-F54B-B3EE-D8FFD13AB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705858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CA2FF639-FC09-5F4A-B23C-8B1FDDDDEFBF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12D029E-5056-D54F-BECE-863C66041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760718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FC355047-41C0-8641-9CD9-E597560F38B5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643F349-3F1E-4442-B566-1B2FD0445C5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22705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36C54D54-7A92-A645-BFCE-8BE6B8068A7A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5428F30-457F-324B-A8A9-262AEB9EFA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686757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B6F76746-A03E-1446-B7CF-798FC3EE1D94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58DA4-63E3-1F43-A6D7-E4F90682B1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1520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>
                <a:latin typeface="Candara" panose="020E0502030303020204" pitchFamily="34" charset="0"/>
              </a:defRPr>
            </a:lvl1pPr>
            <a:lvl2pPr>
              <a:defRPr sz="1800">
                <a:latin typeface="Candara" panose="020E0502030303020204" pitchFamily="34" charset="0"/>
              </a:defRPr>
            </a:lvl2pPr>
            <a:lvl3pPr>
              <a:defRPr sz="16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>
                <a:latin typeface="Candara" panose="020E0502030303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4152640C-FBCD-2845-990D-FAE60167BFE2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4BB8A03-466E-5A46-8D2E-32E04643A3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43530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57BE5EE7-EBBE-D047-A622-014412DFBC0F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76D30E4-8504-E645-840D-63299046AF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0665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70D1B046-536E-594E-9C7D-0944F6913C4A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64ECE77-CC2B-5B4C-9FFE-AA9673A7EB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943519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Candara" panose="020E0502030303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icholas.barber2@mcgill.c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https://github.com/ndb38" TargetMode="External"/><Relationship Id="rId4" Type="http://schemas.openxmlformats.org/officeDocument/2006/relationships/hyperlink" Target="http://www.volcannick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nicholas.barber2@mcgill.c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mailto:nicholas.barber2@mcgill.ca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mailto:nicholas.barber2@mcgill.ca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mailto:nicholas.barber2@mcgill.ca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nicholas.barber2@mcgill.ca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mailto:nicholas.barber2@mcgill.ca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nicholas.barber2@mcgill.ca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mailto:nicholas.barber2@mcgill.ca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mailto:nicholas.barber2@mcgill.ca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mailto:nicholas.barber2@mcgill.ca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nicholas.barber2@mcgill.c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mailto:nicholas.barber2@mcgill.ca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nicholas.barber2@mcgill.ca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nicholas.barber2@mcgill.ca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mailto:nicholas.barber2@mcgill.ca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hyperlink" Target="mailto:nicholas.barber2@mcgill.ca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hyperlink" Target="mailto:nicholas.barber2@mcgill.ca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mailto:nicholas.barber2@mcgill.ca" TargetMode="Externa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mailto:nicholas.barber2@mcgill.ca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mailto:nicholas.barber2@mcgill.ca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mailto:nicholas.barber2@mcgill.ca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nicholas.barber2@mcgill.ca" TargetMode="External"/><Relationship Id="rId2" Type="http://schemas.openxmlformats.org/officeDocument/2006/relationships/hyperlink" Target="https://github.com/ndb38/gis-for-geoscientist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mailto:nicholas.barber2@mcgill.ca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mailto:nicholas.barber2@mcgill.ca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mailto:nicholas.barber2@mcgill.ca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mailto:nicholas.barber2@mcgill.ca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mailto:nicholas.barber2@mcgill.ca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nicholas.barber2@mcgill.ca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nicholas.barber2@mcgill.ca" TargetMode="External"/><Relationship Id="rId4" Type="http://schemas.openxmlformats.org/officeDocument/2006/relationships/hyperlink" Target="https://en.wikipedia.org/wiki/Transverse_Mercator_projection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mailto:nicholas.barber2@mcgill.ca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mailto:nicholas.barber2@mcgill.ca" TargetMode="External"/><Relationship Id="rId2" Type="http://schemas.openxmlformats.org/officeDocument/2006/relationships/hyperlink" Target="https://www.qgistutorials.com/en/docs/3/georeferencing_basics.html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36104232_The_New_Volcanic_Hazard_Map_of_Guagua_Pichincha_Volcano_Third_Edition_2019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nicholas.barber2@mcgill.ca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nicholas.barber2@mcgill.c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mailto:nicholas.barber2@mcgill.ca" TargetMode="Externa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mailto:nicholas.barber2@mcgill.ca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mailto:nicholas.barber2@mcgill.ca" TargetMode="Externa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mailto:nicholas.barber2@mcgill.ca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mailto:nicholas.barber2@mcgill.ca" TargetMode="Externa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mailto:nicholas.barber2@mcgill.ca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mailto:nicholas.barber2@mcgill.ca" TargetMode="External"/><Relationship Id="rId2" Type="http://schemas.openxmlformats.org/officeDocument/2006/relationships/hyperlink" Target="http://webhelp.esri.com/arcgisdesktop/9.2/index.cfm?TopicName=An_overview_of_commonly_used_tools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nicholas.barber2@mcgill.ca" TargetMode="External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nicholas.barber2@mcgill.ca" TargetMode="External"/><Relationship Id="rId5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nicholas.barber2@mcgill.ca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nicholas.barber2@mcgill.c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mailto:nicholas.barber2@mcgill.ca" TargetMode="Externa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mailto:nicholas.barber2@mcgill.ca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mailto:nicholas.barber2@mcgill.ca" TargetMode="Externa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mailto:nicholas.barber2@mcgill.ca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mailto:nicholas.barber2@mcgill.ca" TargetMode="Externa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webapps.itc.utwente.nl/librarywww/papers_2009/general/principlesgis.pdf" TargetMode="External"/><Relationship Id="rId7" Type="http://schemas.openxmlformats.org/officeDocument/2006/relationships/image" Target="../media/image28.jpg"/><Relationship Id="rId2" Type="http://schemas.openxmlformats.org/officeDocument/2006/relationships/hyperlink" Target="https://www.spatialanalysisonline.com/HTM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4.jpg"/><Relationship Id="rId4" Type="http://schemas.openxmlformats.org/officeDocument/2006/relationships/image" Target="../media/image26.jpg"/><Relationship Id="rId9" Type="http://schemas.openxmlformats.org/officeDocument/2006/relationships/hyperlink" Target="mailto:nicholas.barber2@mcgill.ca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kBUg57SAoxVz6x7G7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nicholas.barber2@mcgill.ca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mailto:nicholas.barber2@mcgill.ca" TargetMode="External"/><Relationship Id="rId2" Type="http://schemas.openxmlformats.org/officeDocument/2006/relationships/hyperlink" Target="https://forms.gle/mrGg9RGphPjbMqCw6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mailto:nicholas.barber2@mcgill.ca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mailto:nicholas.barber2@mcgill.ca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mailto:nicholas.barber2@mcgill.ca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mailto:nicholas.barber2@mcgill.ca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CDF5D3-7220-42A0-9D37-ECF3BF28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510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C717F-58B3-4A4E-BC3B-1B11323AD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182" y="4943476"/>
            <a:ext cx="10156435" cy="1076324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GIS for Geoscientists Session 1: Beginner GIS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944182" y="6229349"/>
            <a:ext cx="9747821" cy="53657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BFBFBF"/>
                </a:solidFill>
              </a:rPr>
              <a:t>Presented by Nicholas Barber, Postdoctoral Researcher at McGill University, QC, Canada.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>
                <a:solidFill>
                  <a:srgbClr val="BFBFBF"/>
                </a:solidFill>
                <a:hlinkClick r:id="rId3"/>
              </a:rPr>
              <a:t>nicholas.barber2@mcgill.ca</a:t>
            </a:r>
            <a:r>
              <a:rPr lang="en-US" sz="1600" dirty="0">
                <a:solidFill>
                  <a:srgbClr val="BFBFBF"/>
                </a:solidFill>
              </a:rPr>
              <a:t> | </a:t>
            </a:r>
            <a:r>
              <a:rPr lang="en-US" sz="1600" dirty="0">
                <a:solidFill>
                  <a:srgbClr val="BFBFBF"/>
                </a:solidFill>
                <a:hlinkClick r:id="rId4"/>
              </a:rPr>
              <a:t>www.volcannick.com</a:t>
            </a:r>
            <a:r>
              <a:rPr lang="en-US" sz="1600" dirty="0">
                <a:solidFill>
                  <a:srgbClr val="BFBFBF"/>
                </a:solidFill>
              </a:rPr>
              <a:t> | </a:t>
            </a:r>
            <a:r>
              <a:rPr lang="en-US" sz="1600" dirty="0">
                <a:solidFill>
                  <a:srgbClr val="BFBFBF"/>
                </a:solidFill>
                <a:hlinkClick r:id="rId5"/>
              </a:rPr>
              <a:t>https://github.com/ndb38</a:t>
            </a:r>
            <a:r>
              <a:rPr lang="en-US" sz="1600" dirty="0">
                <a:solidFill>
                  <a:srgbClr val="BFBFBF"/>
                </a:solidFill>
              </a:rPr>
              <a:t> | Twitter @</a:t>
            </a:r>
            <a:r>
              <a:rPr lang="en-US" sz="1600" dirty="0" err="1">
                <a:solidFill>
                  <a:srgbClr val="BFBFBF"/>
                </a:solidFill>
              </a:rPr>
              <a:t>volcannick</a:t>
            </a:r>
            <a:r>
              <a:rPr lang="en-US" sz="1600" dirty="0">
                <a:solidFill>
                  <a:srgbClr val="BFBFBF"/>
                </a:solidFill>
              </a:rPr>
              <a:t>  </a:t>
            </a:r>
            <a:endParaRPr sz="1600" dirty="0">
              <a:solidFill>
                <a:srgbClr val="BFBFB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E75710-64C5-4CA8-8A7C-82EE4125C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5050B1-74E1-4A81-923D-0F5971A3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9E672C4-188B-614D-967E-F0FEEF5B53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5583" y="68450"/>
            <a:ext cx="7005018" cy="495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52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D75F-F118-E64B-B01F-DC94CE1C3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GIS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8296F5-6D6B-0246-9A14-8465F67C34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>
                <a:sym typeface="Wingdings" pitchFamily="2" charset="2"/>
              </a:rPr>
              <a:t>Organization Projections  Data Types  Errors  Layout  Software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47BAA-23DC-294A-81AA-E05F69528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88C5C-F005-1640-B2B5-86A76E70A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865244C5-D2EE-7AB7-230C-797A8047D2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</a:t>
            </a:r>
          </a:p>
          <a:p>
            <a:r>
              <a:rPr lang="en-US" dirty="0"/>
              <a:t>Presented by N.D. Barber (</a:t>
            </a:r>
            <a:r>
              <a:rPr lang="en-US" dirty="0" err="1"/>
              <a:t>CMcGill</a:t>
            </a:r>
            <a:r>
              <a:rPr lang="en-US" dirty="0"/>
              <a:t>) 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nicholas.barber2@mcgill.ca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34836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37EC0-3629-894B-BA09-71CBC41CE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3A8F4-EF43-3C40-81D4-44A813BD4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GIS data is diffuse, found in about 1000 different repositories</a:t>
            </a:r>
          </a:p>
          <a:p>
            <a:pPr lvl="1"/>
            <a:r>
              <a:rPr lang="en-US" dirty="0"/>
              <a:t>Governmental</a:t>
            </a:r>
          </a:p>
          <a:p>
            <a:pPr lvl="1"/>
            <a:r>
              <a:rPr lang="en-US" dirty="0"/>
              <a:t>Nonprofit</a:t>
            </a:r>
          </a:p>
          <a:p>
            <a:pPr lvl="1"/>
            <a:r>
              <a:rPr lang="en-US" dirty="0"/>
              <a:t>Educational</a:t>
            </a:r>
          </a:p>
          <a:p>
            <a:pPr lvl="1"/>
            <a:r>
              <a:rPr lang="en-US" dirty="0"/>
              <a:t>Research</a:t>
            </a:r>
          </a:p>
          <a:p>
            <a:pPr lvl="2"/>
            <a:r>
              <a:rPr lang="en-US" dirty="0"/>
              <a:t>Individual papers</a:t>
            </a:r>
          </a:p>
          <a:p>
            <a:pPr lvl="2"/>
            <a:r>
              <a:rPr lang="en-US" dirty="0"/>
              <a:t>Consortiums</a:t>
            </a:r>
          </a:p>
          <a:p>
            <a:pPr lvl="1"/>
            <a:r>
              <a:rPr lang="en-US" dirty="0"/>
              <a:t>Private</a:t>
            </a:r>
          </a:p>
          <a:p>
            <a:r>
              <a:rPr lang="en-US" dirty="0"/>
              <a:t>File structure complex – one elevation dataset may have 6+ individual files, that all get compiled upon use in software</a:t>
            </a:r>
          </a:p>
          <a:p>
            <a:r>
              <a:rPr lang="en-US" dirty="0"/>
              <a:t>File size can be massive: my master elevation dataset for Western India is several gigabytes!</a:t>
            </a:r>
          </a:p>
          <a:p>
            <a:r>
              <a:rPr lang="en-US" dirty="0"/>
              <a:t>In a GIS software, proliferation of “layers” mandates good naming schemes, efficient data storage, and logical file structure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22D85-FABE-CA4F-85EA-3465C71BF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5BBE7-2D65-8E40-A524-C16DFC162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51C39B63-CA4E-5CF5-5437-F32DFC961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</a:t>
            </a:r>
          </a:p>
          <a:p>
            <a:r>
              <a:rPr lang="en-US" dirty="0"/>
              <a:t>Presented by N.D. Barber (</a:t>
            </a:r>
            <a:r>
              <a:rPr lang="en-US" dirty="0" err="1"/>
              <a:t>CMcGill</a:t>
            </a:r>
            <a:r>
              <a:rPr lang="en-US" dirty="0"/>
              <a:t>) 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nicholas.barber2@mcgill.ca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93379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BF4A-3CC1-F740-9EF5-C1D48B88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59"/>
            <a:ext cx="9692640" cy="5046499"/>
          </a:xfrm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US" b="1" u="sng" dirty="0"/>
              <a:t>“Rules of GIS”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Rule #1: Pick a naming scheme, file structure, data format that suits you. Keep it consistent and document every choice you make throughout a project!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5DACB-3CBB-BD4B-93AB-9523FFFA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8EBAD-FC61-204D-B32C-F8BEC6DF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7D5F2A93-EC76-721C-7145-9D3A150E6C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</a:t>
            </a:r>
          </a:p>
          <a:p>
            <a:r>
              <a:rPr lang="en-US" dirty="0"/>
              <a:t>Presented by N.D. Barber (</a:t>
            </a:r>
            <a:r>
              <a:rPr lang="en-US" dirty="0" err="1"/>
              <a:t>CMcGill</a:t>
            </a:r>
            <a:r>
              <a:rPr lang="en-US" dirty="0"/>
              <a:t>) 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nicholas.barber2@mcgill.ca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5256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5C97A-35C9-0C47-A398-09F734C8F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anchor="b">
            <a:normAutofit/>
          </a:bodyPr>
          <a:lstStyle/>
          <a:p>
            <a:r>
              <a:rPr lang="en-US" dirty="0"/>
              <a:t>Coordinates &amp;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1BFF6-5E87-854D-B2F3-DF25634C94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1872" y="1828800"/>
            <a:ext cx="9345168" cy="4351337"/>
          </a:xfrm>
        </p:spPr>
        <p:txBody>
          <a:bodyPr>
            <a:normAutofit/>
          </a:bodyPr>
          <a:lstStyle/>
          <a:p>
            <a:r>
              <a:rPr lang="en-US" dirty="0"/>
              <a:t>We use coordinates to define the “where” on a map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Easting and Northing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X and Y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Latitude and Longitude</a:t>
            </a:r>
          </a:p>
          <a:p>
            <a:r>
              <a:rPr lang="en-US" dirty="0"/>
              <a:t>However, defining where something is may not be straightforward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Maps are a flat surface, and the earth is 3D. There is inherently distortion converting coordinates from 3D to 2D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Need to consider that the Earth is not a sphere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Error in spatial measurements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Physical location of an object changes through time</a:t>
            </a:r>
          </a:p>
          <a:p>
            <a:pPr lvl="1"/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CFB9C-68CA-5043-86C4-C9E86D68E8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11/7/22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CD7DF-8F06-3B4D-9D55-0BB624E88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CB510106-7FE7-E41B-8F3E-4619A20DA0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</a:t>
            </a:r>
          </a:p>
          <a:p>
            <a:r>
              <a:rPr lang="en-US" dirty="0"/>
              <a:t>Presented by N.D. Barber (</a:t>
            </a:r>
            <a:r>
              <a:rPr lang="en-US" dirty="0" err="1"/>
              <a:t>CMcGill</a:t>
            </a:r>
            <a:r>
              <a:rPr lang="en-US" dirty="0"/>
              <a:t>) 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nicholas.barber2@mcgill.ca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4245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48F98-41F8-4845-AC11-F9F315869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Map&#10;&#10;Description automatically generated">
            <a:extLst>
              <a:ext uri="{FF2B5EF4-FFF2-40B4-BE49-F238E27FC236}">
                <a16:creationId xmlns:a16="http://schemas.microsoft.com/office/drawing/2014/main" id="{53DA2C5A-281B-2149-83BA-610A6628C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6752" y="8212"/>
            <a:ext cx="6358128" cy="68497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F7936-51A2-1143-86A8-14D6B5D48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7B2FB8-905E-6A45-8885-61C5A82FF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79D2E69D-CF65-C551-92D6-C5C371966A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</a:t>
            </a:r>
          </a:p>
          <a:p>
            <a:r>
              <a:rPr lang="en-US" dirty="0"/>
              <a:t>Presented by N.D. Barber (</a:t>
            </a:r>
            <a:r>
              <a:rPr lang="en-US" dirty="0" err="1"/>
              <a:t>CMcGill</a:t>
            </a:r>
            <a:r>
              <a:rPr lang="en-US" dirty="0"/>
              <a:t>) 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nicholas.barber2@mcgill.ca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2695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BF4A-3CC1-F740-9EF5-C1D48B88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59"/>
            <a:ext cx="9692640" cy="5046499"/>
          </a:xfrm>
        </p:spPr>
        <p:txBody>
          <a:bodyPr>
            <a:normAutofit/>
          </a:bodyPr>
          <a:lstStyle/>
          <a:p>
            <a:r>
              <a:rPr lang="en-US" dirty="0"/>
              <a:t>Rule #2 : Known your coordinate system and make every layer in a project use the same system. </a:t>
            </a:r>
            <a:r>
              <a:rPr lang="en-US" i="1" dirty="0"/>
              <a:t>This needs to be done prior to any analysis!!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5DACB-3CBB-BD4B-93AB-9523FFFA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8EBAD-FC61-204D-B32C-F8BEC6DF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3CB76F8A-8F7E-A245-213B-780B7F5A28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</a:t>
            </a:r>
          </a:p>
          <a:p>
            <a:r>
              <a:rPr lang="en-US" dirty="0"/>
              <a:t>Presented by N.D. Barber (</a:t>
            </a:r>
            <a:r>
              <a:rPr lang="en-US" dirty="0" err="1"/>
              <a:t>CMcGill</a:t>
            </a:r>
            <a:r>
              <a:rPr lang="en-US" dirty="0"/>
              <a:t>) 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nicholas.barber2@mcgill.ca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5339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DB2B5-A082-4F4F-AA6A-15AF0332D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62AD5-9A98-F646-9D6B-720F02F5FC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VECTOR DATA</a:t>
            </a:r>
          </a:p>
          <a:p>
            <a:pPr lvl="1"/>
            <a:r>
              <a:rPr lang="en-US" dirty="0"/>
              <a:t>Essentially, a spreadsheet that is visualized by a geometry </a:t>
            </a:r>
          </a:p>
          <a:p>
            <a:pPr lvl="1"/>
            <a:r>
              <a:rPr lang="en-US" dirty="0"/>
              <a:t>Geometries include Point, Line, Polygon, Multiline, </a:t>
            </a:r>
            <a:r>
              <a:rPr lang="en-US" dirty="0" err="1"/>
              <a:t>Multishape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Common format: Shapefile (.</a:t>
            </a:r>
            <a:r>
              <a:rPr lang="en-US" dirty="0" err="1"/>
              <a:t>shp</a:t>
            </a:r>
            <a:r>
              <a:rPr lang="en-US" dirty="0"/>
              <a:t>), </a:t>
            </a:r>
            <a:r>
              <a:rPr lang="en-US" dirty="0" err="1"/>
              <a:t>Geopackage</a:t>
            </a:r>
            <a:r>
              <a:rPr lang="en-US" dirty="0"/>
              <a:t> (.</a:t>
            </a:r>
            <a:r>
              <a:rPr lang="en-US" dirty="0" err="1"/>
              <a:t>gpkg</a:t>
            </a:r>
            <a:r>
              <a:rPr lang="en-US" dirty="0"/>
              <a:t>), File Geodatabase, KML, CSV, </a:t>
            </a:r>
            <a:r>
              <a:rPr lang="en-US" dirty="0" err="1"/>
              <a:t>GeoJSON</a:t>
            </a:r>
            <a:endParaRPr lang="en-US" dirty="0"/>
          </a:p>
          <a:p>
            <a:pPr lvl="1"/>
            <a:r>
              <a:rPr lang="en-US" dirty="0"/>
              <a:t>Relevant data stored in an ATTRIBUTE TABLE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0A05A8-43FF-C14C-B1A7-A7242BE3B2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RASTER DATA</a:t>
            </a:r>
          </a:p>
          <a:p>
            <a:pPr lvl="1"/>
            <a:r>
              <a:rPr lang="en-US" dirty="0"/>
              <a:t>Digital image, with data stored in discrete cells of a specific resolution &amp; spectral value</a:t>
            </a:r>
          </a:p>
          <a:p>
            <a:pPr lvl="1"/>
            <a:r>
              <a:rPr lang="en-US" dirty="0"/>
              <a:t>Efficient way to store and present large amount of data</a:t>
            </a:r>
          </a:p>
          <a:p>
            <a:pPr lvl="1"/>
            <a:r>
              <a:rPr lang="en-US" dirty="0"/>
              <a:t>Common formats: </a:t>
            </a:r>
            <a:r>
              <a:rPr lang="en-US" dirty="0" err="1"/>
              <a:t>GeoTIFF</a:t>
            </a:r>
            <a:r>
              <a:rPr lang="en-US" dirty="0"/>
              <a:t>, ESRI Grid, GDAL VRT, etc.</a:t>
            </a:r>
          </a:p>
          <a:p>
            <a:pPr lvl="1"/>
            <a:r>
              <a:rPr lang="en-US" dirty="0"/>
              <a:t>Common uses: Elevation, satellite data</a:t>
            </a:r>
          </a:p>
          <a:p>
            <a:pPr lvl="1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2277B-BC46-9445-8F9A-EC97B93B7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F639-FC09-5F4A-B23C-8B1FDDDDEFBF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AE61AE-8358-2E4C-BE8F-5F4B54FB2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pic>
        <p:nvPicPr>
          <p:cNvPr id="9" name="Picture 8" descr="A picture containing game&#10;&#10;Description automatically generated">
            <a:extLst>
              <a:ext uri="{FF2B5EF4-FFF2-40B4-BE49-F238E27FC236}">
                <a16:creationId xmlns:a16="http://schemas.microsoft.com/office/drawing/2014/main" id="{BBC53A90-FEC5-7B4A-8E91-B740D599D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682" y="4760114"/>
            <a:ext cx="4983995" cy="2097886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4E93B9-192A-1A62-EAFD-B42F4DFA88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</a:t>
            </a:r>
          </a:p>
          <a:p>
            <a:r>
              <a:rPr lang="en-US" dirty="0"/>
              <a:t>Presented by N.D. Barber (</a:t>
            </a:r>
            <a:r>
              <a:rPr lang="en-US" dirty="0" err="1"/>
              <a:t>CMcGill</a:t>
            </a:r>
            <a:r>
              <a:rPr lang="en-US" dirty="0"/>
              <a:t>) 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nicholas.barber2@mcgill.ca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5071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BF4A-3CC1-F740-9EF5-C1D48B88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59"/>
            <a:ext cx="9692640" cy="5046499"/>
          </a:xfrm>
        </p:spPr>
        <p:txBody>
          <a:bodyPr>
            <a:normAutofit/>
          </a:bodyPr>
          <a:lstStyle/>
          <a:p>
            <a:r>
              <a:rPr lang="en-US" dirty="0"/>
              <a:t>Rule #3 : Design a project with these data types and constraints in mind!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5DACB-3CBB-BD4B-93AB-9523FFFA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8EBAD-FC61-204D-B32C-F8BEC6DF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95199F4C-003D-3556-EEC9-7C55868E1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</a:t>
            </a:r>
          </a:p>
          <a:p>
            <a:r>
              <a:rPr lang="en-US" dirty="0"/>
              <a:t>Presented by N.D. Barber (</a:t>
            </a:r>
            <a:r>
              <a:rPr lang="en-US" dirty="0" err="1"/>
              <a:t>CMcGill</a:t>
            </a:r>
            <a:r>
              <a:rPr lang="en-US" dirty="0"/>
              <a:t>) 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nicholas.barber2@mcgill.ca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7785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E9607-C4CC-0045-8806-87F177B5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95E28-E410-324F-8AC5-DFD5C632F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Sources of error abound in a GIS:</a:t>
            </a:r>
          </a:p>
          <a:p>
            <a:pPr lvl="1"/>
            <a:r>
              <a:rPr lang="en-US" sz="2000" dirty="0"/>
              <a:t>Accuracy of datum and projection system</a:t>
            </a:r>
          </a:p>
          <a:p>
            <a:pPr lvl="1"/>
            <a:r>
              <a:rPr lang="en-US" sz="2000" dirty="0"/>
              <a:t>Positional accuracy of data</a:t>
            </a:r>
          </a:p>
          <a:p>
            <a:pPr lvl="2"/>
            <a:r>
              <a:rPr lang="en-US" sz="1800" dirty="0"/>
              <a:t>Measurement accuracy</a:t>
            </a:r>
          </a:p>
          <a:p>
            <a:pPr lvl="2"/>
            <a:r>
              <a:rPr lang="en-US" sz="1800" dirty="0"/>
              <a:t>Map Scale accuracy</a:t>
            </a:r>
          </a:p>
          <a:p>
            <a:pPr lvl="2"/>
            <a:r>
              <a:rPr lang="en-US" sz="1800" dirty="0"/>
              <a:t>Tied to original scale at which data was mapped, not the scale at which you do the analyses</a:t>
            </a:r>
          </a:p>
          <a:p>
            <a:pPr lvl="1"/>
            <a:r>
              <a:rPr lang="en-US" sz="2000" dirty="0"/>
              <a:t>Quantitative accuracy of attribute data</a:t>
            </a:r>
          </a:p>
          <a:p>
            <a:pPr lvl="1"/>
            <a:r>
              <a:rPr lang="en-US" sz="2000" dirty="0"/>
              <a:t>Conceptual accuracy</a:t>
            </a:r>
          </a:p>
          <a:p>
            <a:pPr lvl="2"/>
            <a:r>
              <a:rPr lang="en-US" sz="1800" dirty="0"/>
              <a:t>How accurate it is it to cluster features into different groups?</a:t>
            </a:r>
          </a:p>
          <a:p>
            <a:pPr lvl="1"/>
            <a:r>
              <a:rPr lang="en-US" sz="2000" dirty="0"/>
              <a:t>Knowledge of User </a:t>
            </a:r>
          </a:p>
          <a:p>
            <a:pPr lvl="1"/>
            <a:r>
              <a:rPr lang="en-US" sz="2000" dirty="0"/>
              <a:t>“Human Error”</a:t>
            </a:r>
          </a:p>
          <a:p>
            <a:pPr lvl="2"/>
            <a:r>
              <a:rPr lang="en-US" sz="1800" dirty="0"/>
              <a:t>For example: estimated error introduced by manually tracing geological boundary in a GIS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68675-49A5-7E47-8AE1-3CD0BC689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A3D83-3602-5748-ABCB-4FDC6ED42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E2AF8488-8D70-D73B-1B77-2CF93FC603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</a:t>
            </a:r>
          </a:p>
          <a:p>
            <a:r>
              <a:rPr lang="en-US" dirty="0"/>
              <a:t>Presented by N.D. Barber (</a:t>
            </a:r>
            <a:r>
              <a:rPr lang="en-US" dirty="0" err="1"/>
              <a:t>CMcGill</a:t>
            </a:r>
            <a:r>
              <a:rPr lang="en-US" dirty="0"/>
              <a:t>) 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nicholas.barber2@mcgill.ca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6097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BF4A-3CC1-F740-9EF5-C1D48B88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59"/>
            <a:ext cx="9692640" cy="5046499"/>
          </a:xfrm>
        </p:spPr>
        <p:txBody>
          <a:bodyPr>
            <a:normAutofit/>
          </a:bodyPr>
          <a:lstStyle/>
          <a:p>
            <a:r>
              <a:rPr lang="en-US" dirty="0"/>
              <a:t>Rule #4 : Enumerate error sources at the start of a project, and document error + error propagation as you go!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5DACB-3CBB-BD4B-93AB-9523FFFA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8EBAD-FC61-204D-B32C-F8BEC6DF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4540DF83-02A2-B364-46AC-F3DC350E89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</a:t>
            </a:r>
          </a:p>
          <a:p>
            <a:r>
              <a:rPr lang="en-US" dirty="0"/>
              <a:t>Presented by N.D. Barber (</a:t>
            </a:r>
            <a:r>
              <a:rPr lang="en-US" dirty="0" err="1"/>
              <a:t>CMcGill</a:t>
            </a:r>
            <a:r>
              <a:rPr lang="en-US" dirty="0"/>
              <a:t>) 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nicholas.barber2@mcgill.ca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7710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6CB69-B4D3-E04A-A414-D5BF088C2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Course Outline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7F4FB-9D15-3840-9E2B-97EDC56F0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371600"/>
            <a:ext cx="8595360" cy="5486400"/>
          </a:xfrm>
        </p:spPr>
        <p:txBody>
          <a:bodyPr>
            <a:normAutofit/>
          </a:bodyPr>
          <a:lstStyle/>
          <a:p>
            <a:r>
              <a:rPr lang="en-US" b="1" dirty="0"/>
              <a:t>Tuesday November 1</a:t>
            </a:r>
            <a:r>
              <a:rPr lang="en-US" b="1" baseline="30000" dirty="0"/>
              <a:t>st</a:t>
            </a:r>
            <a:r>
              <a:rPr lang="en-US" b="1" dirty="0"/>
              <a:t> : Beginner GIS</a:t>
            </a:r>
          </a:p>
          <a:p>
            <a:pPr lvl="1"/>
            <a:r>
              <a:rPr lang="en-US" dirty="0"/>
              <a:t>Course Objectives</a:t>
            </a:r>
          </a:p>
          <a:p>
            <a:pPr lvl="1"/>
            <a:r>
              <a:rPr lang="en-US" dirty="0"/>
              <a:t>Principles of GIS</a:t>
            </a:r>
          </a:p>
          <a:p>
            <a:pPr lvl="1"/>
            <a:r>
              <a:rPr lang="en-US" dirty="0"/>
              <a:t>Tour of the Interface</a:t>
            </a:r>
          </a:p>
          <a:p>
            <a:pPr lvl="1"/>
            <a:r>
              <a:rPr lang="en-US" dirty="0"/>
              <a:t>Projections + Data Types</a:t>
            </a:r>
          </a:p>
          <a:p>
            <a:pPr lvl="1"/>
            <a:r>
              <a:rPr lang="en-US" dirty="0"/>
              <a:t>Managing Layers, Manipulating Data, Designing Your Map</a:t>
            </a:r>
          </a:p>
          <a:p>
            <a:r>
              <a:rPr lang="en-US" b="1" dirty="0"/>
              <a:t>Thursday November 3</a:t>
            </a:r>
            <a:r>
              <a:rPr lang="en-US" b="1" baseline="30000" dirty="0"/>
              <a:t>rd</a:t>
            </a:r>
            <a:r>
              <a:rPr lang="en-US" b="1" dirty="0"/>
              <a:t>: Exercise #1 - Guagua Pichincha Hazard Assessment</a:t>
            </a:r>
          </a:p>
          <a:p>
            <a:r>
              <a:rPr lang="en-US" b="1" dirty="0"/>
              <a:t>Tuesday November 8</a:t>
            </a:r>
            <a:r>
              <a:rPr lang="en-US" b="1" baseline="30000" dirty="0"/>
              <a:t>th</a:t>
            </a:r>
            <a:r>
              <a:rPr lang="en-US" dirty="0"/>
              <a:t>: </a:t>
            </a:r>
            <a:r>
              <a:rPr lang="en-US" b="1" dirty="0"/>
              <a:t>Intermediate GIS </a:t>
            </a:r>
          </a:p>
          <a:p>
            <a:pPr lvl="1"/>
            <a:r>
              <a:rPr lang="en-US" dirty="0"/>
              <a:t>Getting more out of GIS</a:t>
            </a:r>
          </a:p>
          <a:p>
            <a:pPr lvl="1"/>
            <a:r>
              <a:rPr lang="en-US" dirty="0"/>
              <a:t>Geoprocessing</a:t>
            </a:r>
          </a:p>
          <a:p>
            <a:pPr lvl="1"/>
            <a:r>
              <a:rPr lang="en-US" dirty="0"/>
              <a:t>Spatial Analysis</a:t>
            </a:r>
          </a:p>
          <a:p>
            <a:pPr lvl="1"/>
            <a:r>
              <a:rPr lang="en-US" dirty="0"/>
              <a:t>Data Management</a:t>
            </a:r>
          </a:p>
          <a:p>
            <a:pPr lvl="1"/>
            <a:r>
              <a:rPr lang="en-US" dirty="0"/>
              <a:t>Advanced formatting</a:t>
            </a:r>
          </a:p>
          <a:p>
            <a:pPr lvl="1"/>
            <a:r>
              <a:rPr lang="en-US" dirty="0" err="1"/>
              <a:t>Geostatistics</a:t>
            </a:r>
            <a:endParaRPr lang="en-US" dirty="0"/>
          </a:p>
          <a:p>
            <a:r>
              <a:rPr lang="en-US" b="1" dirty="0"/>
              <a:t>Thursday November 10th</a:t>
            </a:r>
            <a:r>
              <a:rPr lang="en-US" dirty="0"/>
              <a:t>: </a:t>
            </a:r>
            <a:r>
              <a:rPr lang="en-US" b="1" dirty="0"/>
              <a:t>Exercises #2 and #3</a:t>
            </a:r>
          </a:p>
          <a:p>
            <a:r>
              <a:rPr lang="en-US" u="sng" dirty="0"/>
              <a:t>Final map assessment due 30/11/22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EE957-0C46-5C42-B614-C45932F40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86003-911B-7E44-81C7-E0D058F35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A766FF14-ED59-FC43-9041-FD7C732F41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</a:t>
            </a:r>
          </a:p>
          <a:p>
            <a:r>
              <a:rPr lang="en-US" dirty="0"/>
              <a:t>Presented by N.D. Barber (</a:t>
            </a:r>
            <a:r>
              <a:rPr lang="en-US" dirty="0" err="1"/>
              <a:t>CMcGill</a:t>
            </a:r>
            <a:r>
              <a:rPr lang="en-US" dirty="0"/>
              <a:t>) 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nicholas.barber2@mcgill.ca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6511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7724C-FA09-1F49-96E7-18AB3087D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+ Design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F947CD-3A9B-CE46-9F94-9EEBB413E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BB150-88AD-F548-B617-4A8025E8F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32B7FB-3488-2848-A4B6-08A2246A61AB}"/>
              </a:ext>
            </a:extLst>
          </p:cNvPr>
          <p:cNvSpPr txBox="1">
            <a:spLocks/>
          </p:cNvSpPr>
          <p:nvPr/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Aesthetic choices when presenting your work are scientific decisions. Also a form of data!</a:t>
            </a:r>
          </a:p>
          <a:p>
            <a:pPr lvl="1"/>
            <a:r>
              <a:rPr lang="en-US" dirty="0"/>
              <a:t>Color scheme</a:t>
            </a:r>
          </a:p>
          <a:p>
            <a:pPr lvl="1"/>
            <a:r>
              <a:rPr lang="en-US" dirty="0"/>
              <a:t>Scales</a:t>
            </a:r>
          </a:p>
          <a:p>
            <a:pPr lvl="1"/>
            <a:r>
              <a:rPr lang="en-US" dirty="0"/>
              <a:t>What you chose to show vs. what you didn’t</a:t>
            </a:r>
          </a:p>
          <a:p>
            <a:r>
              <a:rPr lang="en-US" sz="2400" dirty="0"/>
              <a:t>How much detail do you give your reader?</a:t>
            </a:r>
          </a:p>
          <a:p>
            <a:r>
              <a:rPr lang="en-US" sz="2400" dirty="0"/>
              <a:t>What kind of message are you sending your audience?</a:t>
            </a:r>
          </a:p>
          <a:p>
            <a:pPr lvl="1"/>
            <a:endParaRPr 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7EC4ACE4-E30E-F0DB-DBA1-4B314028B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</a:t>
            </a:r>
          </a:p>
          <a:p>
            <a:r>
              <a:rPr lang="en-US" dirty="0"/>
              <a:t>Presented by N.D. Barber (</a:t>
            </a:r>
            <a:r>
              <a:rPr lang="en-US" dirty="0" err="1"/>
              <a:t>CMcGill</a:t>
            </a:r>
            <a:r>
              <a:rPr lang="en-US" dirty="0"/>
              <a:t>) 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nicholas.barber2@mcgill.ca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0579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ECFFB7FD-A30F-DA41-92F7-4CBC6593D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038" y="68262"/>
            <a:ext cx="4452977" cy="6721475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633406AF-DC3F-884F-82F5-3D3EBC3D7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11/7/22</a:t>
            </a:fld>
            <a:endParaRPr lang="en-US"/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54F4E50B-7CEC-9441-9319-779C0FF06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F4C1A17-3CFE-5C48-A3AC-D0B7C37850F8}"/>
              </a:ext>
            </a:extLst>
          </p:cNvPr>
          <p:cNvSpPr txBox="1">
            <a:spLocks/>
          </p:cNvSpPr>
          <p:nvPr/>
        </p:nvSpPr>
        <p:spPr>
          <a:xfrm>
            <a:off x="6437869" y="1334530"/>
            <a:ext cx="4452977" cy="6437870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“Not only is it easy to lie with maps, it’s essential. To portray meaningful relationships for a complex, three-dimensional world on a flat sheet of paper or a screen, a map must distort reality.” – M. </a:t>
            </a:r>
            <a:r>
              <a:rPr lang="en-US" sz="2400" dirty="0" err="1"/>
              <a:t>Monmonier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Need to ask yourself: </a:t>
            </a:r>
            <a:r>
              <a:rPr lang="en-US" sz="2400" b="1" dirty="0"/>
              <a:t>How am I distorting reality when making this map?</a:t>
            </a:r>
          </a:p>
          <a:p>
            <a:pPr lvl="1"/>
            <a:endParaRPr lang="en-US" dirty="0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04A5E60E-A8A3-F5B8-DC51-216F61711A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</a:t>
            </a:r>
          </a:p>
          <a:p>
            <a:r>
              <a:rPr lang="en-US" dirty="0"/>
              <a:t>Presented by N.D. Barber (</a:t>
            </a:r>
            <a:r>
              <a:rPr lang="en-US" dirty="0" err="1"/>
              <a:t>CMcGill</a:t>
            </a:r>
            <a:r>
              <a:rPr lang="en-US" dirty="0"/>
              <a:t>) 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nicholas.barber2@mcgill.ca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6364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7031D-0DDF-D34B-9372-6D129E3B5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955" y="5281246"/>
            <a:ext cx="9959319" cy="4351337"/>
          </a:xfrm>
        </p:spPr>
        <p:txBody>
          <a:bodyPr/>
          <a:lstStyle/>
          <a:p>
            <a:r>
              <a:rPr lang="en-US" dirty="0"/>
              <a:t>Essential, and one of the most challenging/impenetrable aspects of GIS</a:t>
            </a:r>
          </a:p>
          <a:p>
            <a:r>
              <a:rPr lang="en-US" dirty="0"/>
              <a:t>Based on principles of design + cartography. Need visualization to be as elegant as it is accurate</a:t>
            </a:r>
          </a:p>
          <a:p>
            <a:r>
              <a:rPr lang="en-US" dirty="0"/>
              <a:t>Remember data reusability! Underlying data accessible and well documented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A33B3-24AD-7E4A-B771-9BF2B3ECC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E1B07-1255-394E-BAEA-E92701DE5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74E788B1-5DB1-D341-B18C-B3A0EFC83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836" y="60554"/>
            <a:ext cx="8476235" cy="5062196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6FEF535-4A8D-6944-9018-B34EDACE2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3821A1C2-6872-8065-DF43-D07DCF4A44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</a:t>
            </a:r>
          </a:p>
          <a:p>
            <a:r>
              <a:rPr lang="en-US" dirty="0"/>
              <a:t>Presented by N.D. Barber (</a:t>
            </a:r>
            <a:r>
              <a:rPr lang="en-US" dirty="0" err="1"/>
              <a:t>CMcGill</a:t>
            </a:r>
            <a:r>
              <a:rPr lang="en-US" dirty="0"/>
              <a:t>) 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nicholas.barber2@mcgill.ca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74797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BF4A-3CC1-F740-9EF5-C1D48B88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59"/>
            <a:ext cx="9692640" cy="5046499"/>
          </a:xfrm>
        </p:spPr>
        <p:txBody>
          <a:bodyPr>
            <a:normAutofit/>
          </a:bodyPr>
          <a:lstStyle/>
          <a:p>
            <a:r>
              <a:rPr lang="en-US" dirty="0"/>
              <a:t>Rule #5 : Design is as important as the data– treat any GIS output as you would any figure in a paper!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5DACB-3CBB-BD4B-93AB-9523FFFA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8EBAD-FC61-204D-B32C-F8BEC6DF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96F1EA1A-39CE-2275-2B47-3243639F7C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</a:t>
            </a:r>
          </a:p>
          <a:p>
            <a:r>
              <a:rPr lang="en-US" dirty="0"/>
              <a:t>Presented by N.D. Barber (</a:t>
            </a:r>
            <a:r>
              <a:rPr lang="en-US" dirty="0" err="1"/>
              <a:t>CMcGill</a:t>
            </a:r>
            <a:r>
              <a:rPr lang="en-US" dirty="0"/>
              <a:t>) 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nicholas.barber2@mcgill.ca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52869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6BAF2-DC1F-DD42-8357-DEA777584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Software: The Two Juggernauts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479BD-9409-4341-ACF6-9DABBEBDC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ESRI’s ArcMap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4CF843-3585-3945-A358-A2CBAFB2D6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Proprietary &amp; Industry Standard</a:t>
            </a:r>
          </a:p>
          <a:p>
            <a:r>
              <a:rPr lang="en-US" dirty="0"/>
              <a:t>The Gold Standard</a:t>
            </a:r>
          </a:p>
          <a:p>
            <a:r>
              <a:rPr lang="en-US" dirty="0"/>
              <a:t>Comes with a range of products, like Story Maps, ArcGIS Online, Customer support, 3D Viz, other Advanced tools</a:t>
            </a:r>
          </a:p>
          <a:p>
            <a:r>
              <a:rPr lang="en-US" dirty="0"/>
              <a:t>Data formats are often proprietary and closed-source</a:t>
            </a:r>
          </a:p>
          <a:p>
            <a:r>
              <a:rPr lang="en-US" dirty="0"/>
              <a:t>Algorithms + data structure can be opaque and hard to reference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3CC798-AC5E-B645-8E76-8FFAE6F62B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/>
              <a:t>Quantum GIS (QGIS)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261AF9-F097-0F49-BC9E-0D55BD9431E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source, community driven</a:t>
            </a:r>
          </a:p>
          <a:p>
            <a:r>
              <a:rPr lang="en-US" dirty="0"/>
              <a:t>Not as feature rich but a fast-rising competitor to Arc</a:t>
            </a:r>
          </a:p>
          <a:p>
            <a:r>
              <a:rPr lang="en-US" dirty="0"/>
              <a:t>Integrated with other open source projects like SAGA, GDAL, Python, </a:t>
            </a:r>
            <a:r>
              <a:rPr lang="en-US" dirty="0" err="1"/>
              <a:t>PostGreSQL</a:t>
            </a:r>
            <a:r>
              <a:rPr lang="en-US" dirty="0"/>
              <a:t>, GRASS GIS, etc.</a:t>
            </a:r>
          </a:p>
          <a:p>
            <a:r>
              <a:rPr lang="en-US" dirty="0"/>
              <a:t>Can read/process almost any data type</a:t>
            </a:r>
          </a:p>
          <a:p>
            <a:r>
              <a:rPr lang="en-US" dirty="0"/>
              <a:t>Interface can be clunky</a:t>
            </a:r>
          </a:p>
          <a:p>
            <a:r>
              <a:rPr lang="en-US" dirty="0"/>
              <a:t>Software dependency issues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2FE742-F751-054A-A153-8D96A8D9A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55047-41C0-8641-9CD9-E597560F38B5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14B035-089A-1349-A52D-F8AD2B29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p:pic>
        <p:nvPicPr>
          <p:cNvPr id="11" name="Picture 10" descr="A picture containing colorful, colored, bright, green&#10;&#10;Description automatically generated">
            <a:extLst>
              <a:ext uri="{FF2B5EF4-FFF2-40B4-BE49-F238E27FC236}">
                <a16:creationId xmlns:a16="http://schemas.microsoft.com/office/drawing/2014/main" id="{4DF340DE-3DD2-AC40-857E-140E049CE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763" y="1593603"/>
            <a:ext cx="942778" cy="942778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50123104-AC2F-D747-93FE-FFF1E1A8A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61" y="1445741"/>
            <a:ext cx="1283885" cy="1213788"/>
          </a:xfrm>
          <a:prstGeom prst="rect">
            <a:avLst/>
          </a:prstGeom>
        </p:spPr>
      </p:pic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FEA4750E-9A33-6E45-DCDB-A7D8F87A6C86}"/>
              </a:ext>
            </a:extLst>
          </p:cNvPr>
          <p:cNvSpPr txBox="1">
            <a:spLocks/>
          </p:cNvSpPr>
          <p:nvPr/>
        </p:nvSpPr>
        <p:spPr>
          <a:xfrm rot="16200000">
            <a:off x="10089041" y="3916838"/>
            <a:ext cx="3581400" cy="6245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lang="en-US" sz="2000" b="0" kern="1200" spc="10" baseline="0" dirty="0">
                <a:solidFill>
                  <a:schemeClr val="tx2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</a:rPr>
              <a:t>UC GIS for Geoscientists- Session 1 - GIS </a:t>
            </a:r>
          </a:p>
          <a:p>
            <a:r>
              <a:rPr lang="en-US" sz="1200" dirty="0">
                <a:solidFill>
                  <a:schemeClr val="bg1"/>
                </a:solidFill>
              </a:rPr>
              <a:t>Presented by N.D. Barber (</a:t>
            </a:r>
            <a:r>
              <a:rPr lang="en-US" sz="1200" dirty="0" err="1">
                <a:solidFill>
                  <a:schemeClr val="bg1"/>
                </a:solidFill>
              </a:rPr>
              <a:t>CMcGill</a:t>
            </a:r>
            <a:r>
              <a:rPr lang="en-US" sz="1200" dirty="0">
                <a:solidFill>
                  <a:schemeClr val="bg1"/>
                </a:solidFill>
              </a:rPr>
              <a:t>) </a:t>
            </a:r>
            <a:endParaRPr lang="en-US" sz="1200" dirty="0">
              <a:solidFill>
                <a:schemeClr val="bg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1200" dirty="0">
                <a:solidFill>
                  <a:srgbClr val="67AAB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nicholas.barber2@mcgill.ca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1751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6BAF2-DC1F-DD42-8357-DEA777584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Software: The Two Juggernauts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479BD-9409-4341-ACF6-9DABBEBDC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ESRI’s ArcMap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4CF843-3585-3945-A358-A2CBAFB2D6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Proprietary &amp; Industry Standard</a:t>
            </a:r>
          </a:p>
          <a:p>
            <a:r>
              <a:rPr lang="en-US" dirty="0"/>
              <a:t>In use for Decades</a:t>
            </a:r>
          </a:p>
          <a:p>
            <a:r>
              <a:rPr lang="en-US" dirty="0"/>
              <a:t>Comes with a range of products, like Story Maps, ArcGIS Online, Customer support, 3D Viz, other Advanced tools</a:t>
            </a:r>
          </a:p>
          <a:p>
            <a:r>
              <a:rPr lang="en-US" dirty="0"/>
              <a:t>Data formats are often proprietary and closed-source</a:t>
            </a:r>
          </a:p>
          <a:p>
            <a:r>
              <a:rPr lang="en-US" dirty="0"/>
              <a:t>Algorithms + data structure can be opaque and hard to reference</a:t>
            </a:r>
          </a:p>
          <a:p>
            <a:r>
              <a:rPr lang="en-US" dirty="0"/>
              <a:t>When not academically affiliated costs $$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3CC798-AC5E-B645-8E76-8FFAE6F62B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/>
              <a:t>Quantum GIS (QGIS)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261AF9-F097-0F49-BC9E-0D55BD9431E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Open source, community driven</a:t>
            </a:r>
          </a:p>
          <a:p>
            <a:r>
              <a:rPr lang="en-US" dirty="0"/>
              <a:t>Not as feature rich but a fast-rising competitor to Arc</a:t>
            </a:r>
          </a:p>
          <a:p>
            <a:r>
              <a:rPr lang="en-US" dirty="0"/>
              <a:t>Integrated with other open source projects like SAGA, GDAL, Python, </a:t>
            </a:r>
            <a:r>
              <a:rPr lang="en-US" dirty="0" err="1"/>
              <a:t>PostGreSQL</a:t>
            </a:r>
            <a:r>
              <a:rPr lang="en-US" dirty="0"/>
              <a:t>, GRASS GIS, etc.</a:t>
            </a:r>
          </a:p>
          <a:p>
            <a:r>
              <a:rPr lang="en-US" dirty="0"/>
              <a:t>Can read/process almost any data type</a:t>
            </a:r>
          </a:p>
          <a:p>
            <a:r>
              <a:rPr lang="en-US" dirty="0"/>
              <a:t>Interface can be clunky</a:t>
            </a:r>
          </a:p>
          <a:p>
            <a:r>
              <a:rPr lang="en-US" dirty="0"/>
              <a:t>Software dependency issues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2FE742-F751-054A-A153-8D96A8D9A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55047-41C0-8641-9CD9-E597560F38B5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14B035-089A-1349-A52D-F8AD2B29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pic>
        <p:nvPicPr>
          <p:cNvPr id="11" name="Picture 10" descr="A picture containing colorful, colored, bright, green&#10;&#10;Description automatically generated">
            <a:extLst>
              <a:ext uri="{FF2B5EF4-FFF2-40B4-BE49-F238E27FC236}">
                <a16:creationId xmlns:a16="http://schemas.microsoft.com/office/drawing/2014/main" id="{4DF340DE-3DD2-AC40-857E-140E049CE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763" y="1593603"/>
            <a:ext cx="942778" cy="942778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597638BC-3585-144A-B56B-0798C4154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61" y="1445741"/>
            <a:ext cx="1283885" cy="12137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9C5FE4-456A-3A42-8FE8-530CD34DD957}"/>
              </a:ext>
            </a:extLst>
          </p:cNvPr>
          <p:cNvSpPr/>
          <p:nvPr/>
        </p:nvSpPr>
        <p:spPr>
          <a:xfrm>
            <a:off x="6096000" y="1691322"/>
            <a:ext cx="4480560" cy="44808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6CE59465-AEE7-05FD-61D7-D0E9C824D83C}"/>
              </a:ext>
            </a:extLst>
          </p:cNvPr>
          <p:cNvSpPr txBox="1">
            <a:spLocks/>
          </p:cNvSpPr>
          <p:nvPr/>
        </p:nvSpPr>
        <p:spPr>
          <a:xfrm rot="16200000">
            <a:off x="10089041" y="3916838"/>
            <a:ext cx="3581400" cy="6245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lang="en-US" sz="2000" b="0" kern="1200" spc="10" baseline="0" dirty="0">
                <a:solidFill>
                  <a:schemeClr val="tx2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1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</a:rPr>
              <a:t>UC GIS for Geoscientists- Session 1 - GIS </a:t>
            </a:r>
          </a:p>
          <a:p>
            <a:r>
              <a:rPr lang="en-US" sz="1200" dirty="0">
                <a:solidFill>
                  <a:schemeClr val="bg1"/>
                </a:solidFill>
              </a:rPr>
              <a:t>Presented by N.D. Barber (</a:t>
            </a:r>
            <a:r>
              <a:rPr lang="en-US" sz="1200" dirty="0" err="1">
                <a:solidFill>
                  <a:schemeClr val="bg1"/>
                </a:solidFill>
              </a:rPr>
              <a:t>CMcGill</a:t>
            </a:r>
            <a:r>
              <a:rPr lang="en-US" sz="1200" dirty="0">
                <a:solidFill>
                  <a:schemeClr val="bg1"/>
                </a:solidFill>
              </a:rPr>
              <a:t>) </a:t>
            </a:r>
            <a:endParaRPr lang="en-US" sz="1200" dirty="0">
              <a:solidFill>
                <a:schemeClr val="bg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1200" dirty="0">
                <a:solidFill>
                  <a:srgbClr val="67AAB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nicholas.barber2@mcgill.ca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6892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BF4A-3CC1-F740-9EF5-C1D48B88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59"/>
            <a:ext cx="9692640" cy="5046499"/>
          </a:xfrm>
        </p:spPr>
        <p:txBody>
          <a:bodyPr>
            <a:normAutofit/>
          </a:bodyPr>
          <a:lstStyle/>
          <a:p>
            <a:r>
              <a:rPr lang="en-US" dirty="0"/>
              <a:t>Rule #6 : Keep in mind the audiences and limitations of each software. Make your software choice early, and stick with it!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5DACB-3CBB-BD4B-93AB-9523FFFA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8EBAD-FC61-204D-B32C-F8BEC6DF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CEB9E4D5-DB61-60A8-9E1E-6F41AE083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</a:t>
            </a:r>
          </a:p>
          <a:p>
            <a:r>
              <a:rPr lang="en-US" dirty="0"/>
              <a:t>Presented by N.D. Barber (</a:t>
            </a:r>
            <a:r>
              <a:rPr lang="en-US" dirty="0" err="1"/>
              <a:t>CMcGill</a:t>
            </a:r>
            <a:r>
              <a:rPr lang="en-US" dirty="0"/>
              <a:t>) 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nicholas.barber2@mcgill.ca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2582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0CCA1-1D88-8F45-9F42-62C24384A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234" y="2540548"/>
            <a:ext cx="9692640" cy="1325562"/>
          </a:xfrm>
        </p:spPr>
        <p:txBody>
          <a:bodyPr/>
          <a:lstStyle/>
          <a:p>
            <a:r>
              <a:rPr lang="en-US" dirty="0"/>
              <a:t>On to the real thing!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0236B-B443-5344-A63B-CFD65C54B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1B04F-35C9-E943-B089-044B5CA71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5DE8A87D-6394-769D-FAD0-C3CE5375F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</a:t>
            </a:r>
          </a:p>
          <a:p>
            <a:r>
              <a:rPr lang="en-US" dirty="0"/>
              <a:t>Presented by N.D. Barber (</a:t>
            </a:r>
            <a:r>
              <a:rPr lang="en-US" dirty="0" err="1"/>
              <a:t>CMcGill</a:t>
            </a:r>
            <a:r>
              <a:rPr lang="en-US" dirty="0"/>
              <a:t>) 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nicholas.barber2@mcgill.ca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8171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2F5AF-8531-ED47-BF43-5DA257C72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6153A-7DD6-BB41-8C41-AD22D9D89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FBE2D-7002-414E-ACD6-B667EC3AE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EAB59-0513-594C-B460-ADD5BC4CD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BA177DE4-7C56-195A-7016-4334A6306A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</a:t>
            </a:r>
          </a:p>
          <a:p>
            <a:r>
              <a:rPr lang="en-US" dirty="0"/>
              <a:t>Presented by N.D. Barber (</a:t>
            </a:r>
            <a:r>
              <a:rPr lang="en-US" dirty="0" err="1"/>
              <a:t>CMcGill</a:t>
            </a:r>
            <a:r>
              <a:rPr lang="en-US" dirty="0"/>
              <a:t>) 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nicholas.barber2@mcgill.ca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126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A0B33-F730-DE46-9D33-C78EBDE4E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QGIS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10106-F76F-1D41-A33D-956384B1C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think critically about where GIS fits in to your workflow</a:t>
            </a:r>
          </a:p>
          <a:p>
            <a:r>
              <a:rPr lang="en-US" dirty="0"/>
              <a:t>A few questions to ask yourself:</a:t>
            </a:r>
          </a:p>
          <a:p>
            <a:pPr lvl="1"/>
            <a:r>
              <a:rPr lang="en-US" dirty="0"/>
              <a:t>What stage of my project am I in? And what value would GIS analyses add at different stages?</a:t>
            </a:r>
          </a:p>
          <a:p>
            <a:pPr lvl="2"/>
            <a:r>
              <a:rPr lang="en-US" dirty="0"/>
              <a:t>E.g., in the planning stage, you might want a map and some prospect sites for outcrops. But in the analysis stage, you might want some specific spatial information about your study site</a:t>
            </a:r>
          </a:p>
          <a:p>
            <a:pPr lvl="1"/>
            <a:r>
              <a:rPr lang="en-US" dirty="0"/>
              <a:t>What question am I trying to answer? </a:t>
            </a:r>
          </a:p>
          <a:p>
            <a:pPr lvl="1"/>
            <a:r>
              <a:rPr lang="en-US" dirty="0"/>
              <a:t>Can this question be answered through other means?</a:t>
            </a:r>
          </a:p>
          <a:p>
            <a:pPr lvl="1"/>
            <a:r>
              <a:rPr lang="en-US" dirty="0"/>
              <a:t>Is there data available for this? (short answer: YES)</a:t>
            </a:r>
          </a:p>
          <a:p>
            <a:pPr lvl="2"/>
            <a:r>
              <a:rPr lang="en-US" dirty="0"/>
              <a:t>More important question: Where is the data I need??</a:t>
            </a:r>
          </a:p>
          <a:p>
            <a:pPr lvl="1"/>
            <a:r>
              <a:rPr lang="en-US" dirty="0"/>
              <a:t>What steps do I need to take to answer this question?</a:t>
            </a:r>
          </a:p>
          <a:p>
            <a:pPr lvl="1"/>
            <a:r>
              <a:rPr lang="en-US" dirty="0"/>
              <a:t>What coordinate/projection system should I use?</a:t>
            </a:r>
          </a:p>
          <a:p>
            <a:pPr lvl="1"/>
            <a:r>
              <a:rPr lang="en-US" dirty="0"/>
              <a:t>How am I going to organize my data?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9446A-60FC-FF46-B5EA-69268842D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EAB56-F623-7F4A-B120-1E73D3238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0216CB05-8685-5864-E78D-F9B2F7783C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</a:t>
            </a:r>
          </a:p>
          <a:p>
            <a:r>
              <a:rPr lang="en-US" dirty="0"/>
              <a:t>Presented by N.D. Barber (</a:t>
            </a:r>
            <a:r>
              <a:rPr lang="en-US" dirty="0" err="1"/>
              <a:t>CMcGill</a:t>
            </a:r>
            <a:r>
              <a:rPr lang="en-US" dirty="0"/>
              <a:t>) 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nicholas.barber2@mcgill.ca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6024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505EE-6CE4-DD41-849B-0F704CC45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1272553"/>
            <a:ext cx="9692640" cy="1325562"/>
          </a:xfrm>
        </p:spPr>
        <p:txBody>
          <a:bodyPr/>
          <a:lstStyle/>
          <a:p>
            <a:r>
              <a:rPr lang="en-US" dirty="0"/>
              <a:t>Couse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D8AC0-851F-B14E-816E-CC1714010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859157"/>
            <a:ext cx="8595360" cy="4351337"/>
          </a:xfrm>
        </p:spPr>
        <p:txBody>
          <a:bodyPr/>
          <a:lstStyle/>
          <a:p>
            <a:r>
              <a:rPr lang="en-US" dirty="0"/>
              <a:t>All relevant t course material on Moodle. This includes supplementary videos, recordings, readings, and other material. </a:t>
            </a:r>
          </a:p>
          <a:p>
            <a:r>
              <a:rPr lang="en-US" dirty="0"/>
              <a:t>All data and documentation for this course can be found on the courses' homepage: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9FF2B-40A6-5B45-9359-2B6F88C04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999FB-C558-6349-A1BA-4FCFC7162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A9BB47-A5C7-BE49-8BB8-83ED672463FB}"/>
              </a:ext>
            </a:extLst>
          </p:cNvPr>
          <p:cNvSpPr txBox="1">
            <a:spLocks/>
          </p:cNvSpPr>
          <p:nvPr/>
        </p:nvSpPr>
        <p:spPr>
          <a:xfrm>
            <a:off x="210641" y="4229099"/>
            <a:ext cx="11082199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/ndb38/</a:t>
            </a:r>
            <a:r>
              <a:rPr lang="en-US" dirty="0" err="1">
                <a:hlinkClick r:id="rId2"/>
              </a:rPr>
              <a:t>gis</a:t>
            </a:r>
            <a:r>
              <a:rPr lang="en-US" dirty="0">
                <a:hlinkClick r:id="rId2"/>
              </a:rPr>
              <a:t>-for-geoscientists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F0909A-037F-CA30-3072-FCB4BD4139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</a:t>
            </a:r>
          </a:p>
          <a:p>
            <a:r>
              <a:rPr lang="en-US" dirty="0"/>
              <a:t>Presented by N.D. Barber (</a:t>
            </a:r>
            <a:r>
              <a:rPr lang="en-US" dirty="0" err="1"/>
              <a:t>CMcGill</a:t>
            </a:r>
            <a:r>
              <a:rPr lang="en-US" dirty="0"/>
              <a:t>) 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nicholas.barber2@mcgill.ca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422346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F368F-B811-CD42-A97F-8E69568F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Exercise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D045F-F3C5-DC48-9CD6-43B618267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Focusing on </a:t>
            </a:r>
            <a:r>
              <a:rPr lang="en-US" b="1" dirty="0"/>
              <a:t>Guagua Pichincha (GP)</a:t>
            </a:r>
            <a:r>
              <a:rPr lang="en-US" dirty="0"/>
              <a:t>, an active volcano adjacent to Ecuador’s capitol, Quito in the Andes</a:t>
            </a:r>
          </a:p>
          <a:p>
            <a:r>
              <a:rPr lang="en-US" dirty="0"/>
              <a:t>Our question: </a:t>
            </a:r>
            <a:r>
              <a:rPr lang="en-US" u="sng" dirty="0"/>
              <a:t>How many people are at risk of exposure to the different eruptive products of Guagua Pichincha Quito?</a:t>
            </a:r>
          </a:p>
          <a:p>
            <a:pPr lvl="1"/>
            <a:r>
              <a:rPr lang="en-US" dirty="0"/>
              <a:t>This question encompasses two hazards: 1) lahars (volcanic mudflows) and 2) ash fall</a:t>
            </a:r>
          </a:p>
          <a:p>
            <a:r>
              <a:rPr lang="en-US" dirty="0"/>
              <a:t>I selected this question for a few reasons:</a:t>
            </a:r>
          </a:p>
          <a:p>
            <a:pPr lvl="1"/>
            <a:r>
              <a:rPr lang="en-US" dirty="0"/>
              <a:t>Require datasets that are readily accessibly</a:t>
            </a:r>
          </a:p>
          <a:p>
            <a:pPr lvl="1"/>
            <a:r>
              <a:rPr lang="en-US" dirty="0"/>
              <a:t>Results verifiable based on previous research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Analyses straightforward, but encompass the crucial “GIS Toolkit” you’ll get out of this course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DB2F0-56C7-7B4B-87BF-D327BC2C2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A1CFC-77DA-9F4D-B113-7945B09F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0FD4FBA2-CD31-5A54-5033-77965F0DE2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</a:t>
            </a:r>
          </a:p>
          <a:p>
            <a:r>
              <a:rPr lang="en-US" dirty="0"/>
              <a:t>Presented by N.D. Barber (</a:t>
            </a:r>
            <a:r>
              <a:rPr lang="en-US" dirty="0" err="1"/>
              <a:t>CMcGill</a:t>
            </a:r>
            <a:r>
              <a:rPr lang="en-US" dirty="0"/>
              <a:t>) 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nicholas.barber2@mcgill.ca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71038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EDAC9-AFF3-EA4A-B5A7-1F29A6ECB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+ </a:t>
            </a:r>
            <a:r>
              <a:rPr lang="en-US" dirty="0" err="1"/>
              <a:t>Reprojecting</a:t>
            </a:r>
            <a:r>
              <a:rPr lang="en-US" dirty="0"/>
              <a:t>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15B5B-49D0-074E-AB72-61307EFC5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2A09D-E376-C246-95FC-D4C0B18C2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A5EF6-B843-BF46-8772-4EAB04675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B0319086-5ECC-6820-5D77-CFDA5FAE3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</a:t>
            </a:r>
          </a:p>
          <a:p>
            <a:r>
              <a:rPr lang="en-US" dirty="0"/>
              <a:t>Presented by N.D. Barber (</a:t>
            </a:r>
            <a:r>
              <a:rPr lang="en-US" dirty="0" err="1"/>
              <a:t>CMcGill</a:t>
            </a:r>
            <a:r>
              <a:rPr lang="en-US" dirty="0"/>
              <a:t>) 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nicholas.barber2@mcgill.ca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023927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55763-A163-5148-BCE1-2B6562193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71D9E-70C1-784F-8056-E8088718B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Format: SHP, GPKG, </a:t>
            </a:r>
            <a:r>
              <a:rPr lang="en-US" dirty="0" err="1"/>
              <a:t>GeoTiff</a:t>
            </a:r>
            <a:endParaRPr lang="en-US" dirty="0"/>
          </a:p>
          <a:p>
            <a:r>
              <a:rPr lang="en-US" dirty="0"/>
              <a:t>Which layers to keep?</a:t>
            </a:r>
          </a:p>
          <a:p>
            <a:r>
              <a:rPr lang="en-US" dirty="0"/>
              <a:t>Renaming and resaving</a:t>
            </a:r>
          </a:p>
          <a:p>
            <a:r>
              <a:rPr lang="en-US" dirty="0"/>
              <a:t>Data specific tasks:</a:t>
            </a:r>
          </a:p>
          <a:p>
            <a:pPr lvl="1"/>
            <a:r>
              <a:rPr lang="en-US" dirty="0"/>
              <a:t>Vector Data: Metadata</a:t>
            </a:r>
          </a:p>
          <a:p>
            <a:pPr lvl="1"/>
            <a:r>
              <a:rPr lang="en-US" dirty="0"/>
              <a:t>Elevation data: Close Gaps + </a:t>
            </a:r>
            <a:r>
              <a:rPr lang="en-US" dirty="0" err="1"/>
              <a:t>Hillshade</a:t>
            </a:r>
            <a:endParaRPr lang="en-US" dirty="0"/>
          </a:p>
          <a:p>
            <a:pPr lvl="1"/>
            <a:r>
              <a:rPr lang="en-US" dirty="0"/>
              <a:t>CSV: Import</a:t>
            </a:r>
          </a:p>
          <a:p>
            <a:r>
              <a:rPr lang="en-US" dirty="0"/>
              <a:t>Reprojection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DEE8C-8958-C44A-B097-655EA48E1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32065-1BE3-A847-8F03-4EDA18DD6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29547C51-E3E2-2638-BAAD-3C817AD60A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</a:t>
            </a:r>
          </a:p>
          <a:p>
            <a:r>
              <a:rPr lang="en-US" dirty="0"/>
              <a:t>Presented by N.D. Barber (</a:t>
            </a:r>
            <a:r>
              <a:rPr lang="en-US" dirty="0" err="1"/>
              <a:t>CMcGill</a:t>
            </a:r>
            <a:r>
              <a:rPr lang="en-US" dirty="0"/>
              <a:t>) 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nicholas.barber2@mcgill.ca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70623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7594B-5128-CC41-831E-1C06F0C5A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Deciding on Coordinates and Projections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2FF5DA-CA7D-B443-B065-B874E125D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DC3D6-8D30-EA46-BC57-734ACFC40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447CC-0695-7A4D-9CD2-C99C73305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F0E48DDC-B50A-3C6D-364B-0B6BE1535F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</a:t>
            </a:r>
          </a:p>
          <a:p>
            <a:r>
              <a:rPr lang="en-US" dirty="0"/>
              <a:t>Presented by N.D. Barber (</a:t>
            </a:r>
            <a:r>
              <a:rPr lang="en-US" dirty="0" err="1"/>
              <a:t>CMcGill</a:t>
            </a:r>
            <a:r>
              <a:rPr lang="en-US" dirty="0"/>
              <a:t>) 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nicholas.barber2@mcgill.ca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62248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2F51E-1E0F-1E48-BDC7-2B827FF66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want something that’s accurate for our study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3B49-61DB-4B44-9037-D4CF4F619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Datum itself isn’t that important – one of the most common is GRS80</a:t>
            </a:r>
          </a:p>
          <a:p>
            <a:r>
              <a:rPr lang="en-US" dirty="0"/>
              <a:t>We want a Latin American projection system, localized in Ecuador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6E03F-6993-0740-93BD-99B8A706C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64273-6D1B-104A-A072-54A0C286C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7284E6F-095D-0C4B-8A96-A996CDA2D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2743200"/>
            <a:ext cx="8133413" cy="37490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BE554B-8EE9-3640-B596-031872318237}"/>
              </a:ext>
            </a:extLst>
          </p:cNvPr>
          <p:cNvSpPr txBox="1"/>
          <p:nvPr/>
        </p:nvSpPr>
        <p:spPr>
          <a:xfrm>
            <a:off x="1261872" y="6469062"/>
            <a:ext cx="35958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ndara" panose="020E0502030303020204" pitchFamily="34" charset="0"/>
              </a:rPr>
              <a:t>Image source: EPSG Repository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B9439B2B-8717-9022-5789-BDDCF511C3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</a:t>
            </a:r>
          </a:p>
          <a:p>
            <a:r>
              <a:rPr lang="en-US" dirty="0"/>
              <a:t>Presented by N.D. Barber (</a:t>
            </a:r>
            <a:r>
              <a:rPr lang="en-US" dirty="0" err="1"/>
              <a:t>CMcGill</a:t>
            </a:r>
            <a:r>
              <a:rPr lang="en-US" dirty="0"/>
              <a:t>) 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nicholas.barber2@mcgill.ca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70774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3B6A5-CE27-D343-8779-F16ADBAE7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SIRGAS 2000/UTM Zone 17S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978F6-B7D3-3342-8173-47930A822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just in bounds of 1.0m accuracy SIRGAS 2000/17S </a:t>
            </a:r>
          </a:p>
          <a:p>
            <a:pPr lvl="1"/>
            <a:r>
              <a:rPr lang="en-US" dirty="0"/>
              <a:t>EPSG 31977</a:t>
            </a:r>
          </a:p>
          <a:p>
            <a:r>
              <a:rPr lang="en-US" dirty="0"/>
              <a:t>Note: not the only choice we could make! There are many possibly options</a:t>
            </a:r>
          </a:p>
          <a:p>
            <a:pPr lvl="1"/>
            <a:r>
              <a:rPr lang="en-US" dirty="0"/>
              <a:t>Decision based on locality (always better to fit with a projection suited to your part of the geoid) and widespread use – SIRGAS 2000 a standard CRS for South America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A70FE-748C-0D4C-B032-6FAA927B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35F84-6997-7142-B5B9-CDD81E46C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1142A-C556-E349-A709-B5D705296A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01"/>
          <a:stretch/>
        </p:blipFill>
        <p:spPr>
          <a:xfrm>
            <a:off x="1261872" y="4004468"/>
            <a:ext cx="8942805" cy="2152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287041-A11F-DE4D-B727-49D47D879EA0}"/>
              </a:ext>
            </a:extLst>
          </p:cNvPr>
          <p:cNvSpPr txBox="1"/>
          <p:nvPr/>
        </p:nvSpPr>
        <p:spPr>
          <a:xfrm>
            <a:off x="1261872" y="6317615"/>
            <a:ext cx="35958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ndara" panose="020E0502030303020204" pitchFamily="34" charset="0"/>
              </a:rPr>
              <a:t>Image source: QGIS Projections Manager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1E1EAA17-2C89-B52C-D2E9-62039D654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</a:t>
            </a:r>
          </a:p>
          <a:p>
            <a:r>
              <a:rPr lang="en-US" dirty="0"/>
              <a:t>Presented by N.D. Barber (</a:t>
            </a:r>
            <a:r>
              <a:rPr lang="en-US" dirty="0" err="1"/>
              <a:t>CMcGill</a:t>
            </a:r>
            <a:r>
              <a:rPr lang="en-US" dirty="0"/>
              <a:t>) 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nicholas.barber2@mcgill.ca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38448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1429D-5B21-C54A-9C15-5E20B666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SIRGAS 2000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D2CAD-4B60-614E-A97C-3E1E12B00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“The projection is reasonably accurate near the central meridian. Scale at an angular distance of 5° (in longitude) away from the central meridian is less than 0.4% greater than scale at the central meridian, and is about 1.54% at an angular distance of 10°.”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774F1-E34F-7248-A708-D5C4A4830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85AF6-64AB-564C-BCB8-A22BF5616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  <p:pic>
        <p:nvPicPr>
          <p:cNvPr id="8" name="Picture 7" descr="A picture containing table, cake, sheep, water&#10;&#10;Description automatically generated">
            <a:extLst>
              <a:ext uri="{FF2B5EF4-FFF2-40B4-BE49-F238E27FC236}">
                <a16:creationId xmlns:a16="http://schemas.microsoft.com/office/drawing/2014/main" id="{E14DFB42-DA2E-B74A-BD9B-25472D0FC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830" y="2971295"/>
            <a:ext cx="3488690" cy="3467287"/>
          </a:xfrm>
          <a:prstGeom prst="rect">
            <a:avLst/>
          </a:prstGeom>
        </p:spPr>
      </p:pic>
      <p:pic>
        <p:nvPicPr>
          <p:cNvPr id="10" name="Picture 9" descr="A picture containing text, map, blue&#10;&#10;Description automatically generated">
            <a:extLst>
              <a:ext uri="{FF2B5EF4-FFF2-40B4-BE49-F238E27FC236}">
                <a16:creationId xmlns:a16="http://schemas.microsoft.com/office/drawing/2014/main" id="{76C1FECA-8EFC-7241-9500-1534C81AA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885" y="2971295"/>
            <a:ext cx="3488690" cy="35092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FA7401-8D0D-F74D-BE6B-245229C64127}"/>
              </a:ext>
            </a:extLst>
          </p:cNvPr>
          <p:cNvSpPr txBox="1"/>
          <p:nvPr/>
        </p:nvSpPr>
        <p:spPr>
          <a:xfrm>
            <a:off x="1433830" y="6504315"/>
            <a:ext cx="7424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ndara" panose="020E0502030303020204" pitchFamily="34" charset="0"/>
              </a:rPr>
              <a:t>Image and Quote Source: </a:t>
            </a:r>
            <a:r>
              <a:rPr lang="en-US" sz="1100" dirty="0">
                <a:latin typeface="Candara" panose="020E0502030303020204" pitchFamily="34" charset="0"/>
                <a:hlinkClick r:id="rId4"/>
              </a:rPr>
              <a:t>https://</a:t>
            </a:r>
            <a:r>
              <a:rPr lang="en-US" sz="1100" dirty="0" err="1">
                <a:latin typeface="Candara" panose="020E0502030303020204" pitchFamily="34" charset="0"/>
                <a:hlinkClick r:id="rId4"/>
              </a:rPr>
              <a:t>en.wikipedia.org</a:t>
            </a:r>
            <a:r>
              <a:rPr lang="en-US" sz="1100" dirty="0">
                <a:latin typeface="Candara" panose="020E0502030303020204" pitchFamily="34" charset="0"/>
                <a:hlinkClick r:id="rId4"/>
              </a:rPr>
              <a:t>/wiki/</a:t>
            </a:r>
            <a:r>
              <a:rPr lang="en-US" sz="1100" dirty="0" err="1">
                <a:latin typeface="Candara" panose="020E0502030303020204" pitchFamily="34" charset="0"/>
                <a:hlinkClick r:id="rId4"/>
              </a:rPr>
              <a:t>Transverse_Mercator_projection</a:t>
            </a:r>
            <a:r>
              <a:rPr lang="en-US" sz="1100" dirty="0">
                <a:latin typeface="Candara" panose="020E0502030303020204" pitchFamily="34" charset="0"/>
                <a:hlinkClick r:id="rId4"/>
              </a:rPr>
              <a:t> </a:t>
            </a:r>
            <a:endParaRPr lang="en-US" sz="1100" dirty="0">
              <a:latin typeface="Candara" panose="020E0502030303020204" pitchFamily="34" charset="0"/>
            </a:endParaRP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12101EEA-F5D3-1C3F-C537-3710E7E7C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</a:t>
            </a:r>
          </a:p>
          <a:p>
            <a:r>
              <a:rPr lang="en-US" dirty="0"/>
              <a:t>Presented by N.D. Barber (</a:t>
            </a:r>
            <a:r>
              <a:rPr lang="en-US" dirty="0" err="1"/>
              <a:t>CMcGill</a:t>
            </a:r>
            <a:r>
              <a:rPr lang="en-US" dirty="0"/>
              <a:t>) </a:t>
            </a:r>
            <a:endParaRPr lang="en-US" dirty="0">
              <a:hlinkClick r:id="rId5"/>
            </a:endParaRPr>
          </a:p>
          <a:p>
            <a:r>
              <a:rPr lang="en-US" dirty="0">
                <a:hlinkClick r:id="rId5"/>
              </a:rPr>
              <a:t>nicholas.barber2@mcgill.ca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83919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E6EFD-A200-2F42-85EF-521AFB84A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Georeferencing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180C94-50F4-D948-83E1-DA41B0538B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48FE2-0AF9-9D4D-93D6-7D2EE20EE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2CA38-7DBB-A84F-B8FC-9B28A9FBB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8B8F94F0-48D4-9BBC-9F55-186B22B30A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</a:t>
            </a:r>
          </a:p>
          <a:p>
            <a:r>
              <a:rPr lang="en-US" dirty="0"/>
              <a:t>Presented by N.D. Barber (</a:t>
            </a:r>
            <a:r>
              <a:rPr lang="en-US" dirty="0" err="1"/>
              <a:t>CMcGill</a:t>
            </a:r>
            <a:r>
              <a:rPr lang="en-US" dirty="0"/>
              <a:t>) 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nicholas.barber2@mcgill.ca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67845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2F78-A957-594E-847D-C08A27181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Georeferencing?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03B22-F40A-C84A-821D-A90E0923A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Assignment of real world coordinates to pixels of an unreferenced raster</a:t>
            </a:r>
          </a:p>
          <a:p>
            <a:pPr lvl="1"/>
            <a:r>
              <a:rPr lang="en-US" dirty="0"/>
              <a:t>Deccan Traps example from last time</a:t>
            </a:r>
          </a:p>
          <a:p>
            <a:r>
              <a:rPr lang="en-US" dirty="0"/>
              <a:t>Requires manually fixing “control points” between map and real spatial objects</a:t>
            </a:r>
          </a:p>
          <a:p>
            <a:r>
              <a:rPr lang="en-US" dirty="0"/>
              <a:t>BEST CONTROL POINTS: </a:t>
            </a:r>
          </a:p>
          <a:p>
            <a:pPr lvl="1"/>
            <a:r>
              <a:rPr lang="en-US" dirty="0"/>
              <a:t>Riverheads</a:t>
            </a:r>
          </a:p>
          <a:p>
            <a:pPr lvl="1"/>
            <a:r>
              <a:rPr lang="en-US" dirty="0"/>
              <a:t>Clear topographic features (ridge, unique landform, etc.)</a:t>
            </a:r>
          </a:p>
          <a:p>
            <a:pPr lvl="1"/>
            <a:r>
              <a:rPr lang="en-US" dirty="0"/>
              <a:t>Intersections of </a:t>
            </a:r>
            <a:r>
              <a:rPr lang="en-US" dirty="0" err="1"/>
              <a:t>lat</a:t>
            </a:r>
            <a:r>
              <a:rPr lang="en-US" dirty="0"/>
              <a:t>/long grid lines</a:t>
            </a:r>
          </a:p>
          <a:p>
            <a:pPr lvl="1"/>
            <a:r>
              <a:rPr lang="en-US" dirty="0"/>
              <a:t>Edge of map area</a:t>
            </a:r>
          </a:p>
          <a:p>
            <a:r>
              <a:rPr lang="en-US" dirty="0"/>
              <a:t>BAD CONTROL POINTS: Town names</a:t>
            </a:r>
          </a:p>
          <a:p>
            <a:r>
              <a:rPr lang="en-US" dirty="0"/>
              <a:t>Choice of transformation….</a:t>
            </a:r>
          </a:p>
          <a:p>
            <a:r>
              <a:rPr lang="en-US" dirty="0"/>
              <a:t>Thorough walk through: </a:t>
            </a:r>
            <a:r>
              <a:rPr lang="en-US" dirty="0">
                <a:hlinkClick r:id="rId2"/>
              </a:rPr>
              <a:t>https://www.qgistutorials.com/en/docs/3/georeferencing_basics.html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0CB24-04AA-D044-9D8E-F671575DF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2F452-5153-B54E-AE87-B3C20B955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1768026A-53CC-0E93-CC6E-B5BE29B485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</a:t>
            </a:r>
          </a:p>
          <a:p>
            <a:r>
              <a:rPr lang="en-US" dirty="0"/>
              <a:t>Presented by N.D. Barber (</a:t>
            </a:r>
            <a:r>
              <a:rPr lang="en-US" dirty="0" err="1"/>
              <a:t>CMcGill</a:t>
            </a:r>
            <a:r>
              <a:rPr lang="en-US" dirty="0"/>
              <a:t>) 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nicholas.barber2@mcgill.ca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69320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666A1F91-C2E8-C540-A094-0BF260726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2588" y="154761"/>
            <a:ext cx="8531637" cy="6270754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E9F3294B-4CDF-7B4C-8655-E735BDB10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11/7/22</a:t>
            </a:fld>
            <a:endParaRPr lang="en-US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13782A4F-8712-0148-B7BD-6F0910E6F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CE25DE-B600-434B-87D0-5228FE475636}"/>
              </a:ext>
            </a:extLst>
          </p:cNvPr>
          <p:cNvSpPr txBox="1"/>
          <p:nvPr/>
        </p:nvSpPr>
        <p:spPr>
          <a:xfrm>
            <a:off x="1433830" y="6425515"/>
            <a:ext cx="999617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ndara" panose="020E0502030303020204" pitchFamily="34" charset="0"/>
              </a:rPr>
              <a:t>Map Source: </a:t>
            </a:r>
            <a:r>
              <a:rPr lang="en-US" sz="1100" dirty="0" err="1">
                <a:latin typeface="Candara" panose="020E0502030303020204" pitchFamily="34" charset="0"/>
              </a:rPr>
              <a:t>Telenchana</a:t>
            </a:r>
            <a:r>
              <a:rPr lang="en-US" sz="1100" dirty="0">
                <a:latin typeface="Candara" panose="020E0502030303020204" pitchFamily="34" charset="0"/>
              </a:rPr>
              <a:t> et al. (2019): </a:t>
            </a:r>
            <a:r>
              <a:rPr lang="en-US" sz="1100" i="1" dirty="0">
                <a:latin typeface="Candara" panose="020E0502030303020204" pitchFamily="34" charset="0"/>
              </a:rPr>
              <a:t>The New Volcanic Hazard Map of Guagua Pichincha Volcano, Third Edition 2019</a:t>
            </a:r>
            <a:r>
              <a:rPr lang="en-US" sz="1100" dirty="0">
                <a:latin typeface="Candara" panose="020E0502030303020204" pitchFamily="34" charset="0"/>
              </a:rPr>
              <a:t>. </a:t>
            </a:r>
          </a:p>
          <a:p>
            <a:r>
              <a:rPr lang="en-US" sz="1100" i="1" dirty="0">
                <a:latin typeface="Candara" panose="020E0502030303020204" pitchFamily="34" charset="0"/>
                <a:hlinkClick r:id="rId3"/>
              </a:rPr>
              <a:t>https://</a:t>
            </a:r>
            <a:r>
              <a:rPr lang="en-US" sz="1100" i="1" dirty="0" err="1">
                <a:latin typeface="Candara" panose="020E0502030303020204" pitchFamily="34" charset="0"/>
                <a:hlinkClick r:id="rId3"/>
              </a:rPr>
              <a:t>www.researchgate.net</a:t>
            </a:r>
            <a:r>
              <a:rPr lang="en-US" sz="1100" i="1" dirty="0">
                <a:latin typeface="Candara" panose="020E0502030303020204" pitchFamily="34" charset="0"/>
                <a:hlinkClick r:id="rId3"/>
              </a:rPr>
              <a:t>/publication/336104232_The_New_Volcanic_Hazard_Map_of_Guagua_Pichincha_Volcano_Third_Edition_2019</a:t>
            </a:r>
            <a:endParaRPr lang="en-US" sz="1100" i="1" dirty="0">
              <a:latin typeface="Candara" panose="020E0502030303020204" pitchFamily="34" charset="0"/>
            </a:endParaRPr>
          </a:p>
          <a:p>
            <a:endParaRPr lang="en-US" sz="1100" dirty="0">
              <a:latin typeface="Candara" panose="020E0502030303020204" pitchFamily="34" charset="0"/>
            </a:endParaRPr>
          </a:p>
        </p:txBody>
      </p:sp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78B084D2-1177-1EE7-3024-9FAEBF0EB6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</a:t>
            </a:r>
          </a:p>
          <a:p>
            <a:r>
              <a:rPr lang="en-US" dirty="0"/>
              <a:t>Presented by N.D. Barber (</a:t>
            </a:r>
            <a:r>
              <a:rPr lang="en-US" dirty="0" err="1"/>
              <a:t>CMcGill</a:t>
            </a:r>
            <a:r>
              <a:rPr lang="en-US" dirty="0"/>
              <a:t>) 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nicholas.barber2@mcgill.ca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6698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43DDB-7934-B34A-8BCB-F9CA362D7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EDB3E6EA-BD47-7649-8034-9DD09D861A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7488" y="329098"/>
            <a:ext cx="8710814" cy="616282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3EFCA-A0DC-DD42-9F2A-E7489A3F2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7C217D-A842-DF42-9F74-AF2DD549E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D0983E31-46EC-768B-CEFA-AC7566745D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</a:t>
            </a:r>
          </a:p>
          <a:p>
            <a:r>
              <a:rPr lang="en-US" dirty="0"/>
              <a:t>Presented by N.D. Barber (</a:t>
            </a:r>
            <a:r>
              <a:rPr lang="en-US" dirty="0" err="1"/>
              <a:t>CMcGill</a:t>
            </a:r>
            <a:r>
              <a:rPr lang="en-US" dirty="0"/>
              <a:t>) 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nicholas.barber2@mcgill.ca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41229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206AB-E4D9-6340-A915-DE75CA7A4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Tracing </a:t>
            </a:r>
            <a:r>
              <a:rPr lang="en-US" dirty="0" err="1"/>
              <a:t>Basemap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40E86-9C44-8645-B45D-4864D3302C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E3B93-96A3-194F-8B0C-BED826C57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27C2A-CB20-FE4A-9AC6-7E2470236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EC297E52-486A-486D-5568-96A0F89DA8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</a:t>
            </a:r>
          </a:p>
          <a:p>
            <a:r>
              <a:rPr lang="en-US" dirty="0"/>
              <a:t>Presented by N.D. Barber (</a:t>
            </a:r>
            <a:r>
              <a:rPr lang="en-US" dirty="0" err="1"/>
              <a:t>CMcGill</a:t>
            </a:r>
            <a:r>
              <a:rPr lang="en-US" dirty="0"/>
              <a:t>) 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nicholas.barber2@mcgill.ca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992322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93299-82F7-5F48-AD55-6C5332B8C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anchor="b">
            <a:normAutofit/>
          </a:bodyPr>
          <a:lstStyle/>
          <a:p>
            <a:r>
              <a:rPr lang="en-US" dirty="0"/>
              <a:t>Creating New Features</a:t>
            </a:r>
          </a:p>
        </p:txBody>
      </p:sp>
      <p:pic>
        <p:nvPicPr>
          <p:cNvPr id="7" name="Content Placeholder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6B281C4-D8F2-9346-9FE7-82A5C77FFC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61872" y="2570689"/>
            <a:ext cx="4480560" cy="2867558"/>
          </a:xfrm>
          <a:prstGeom prst="rect">
            <a:avLst/>
          </a:prstGeom>
          <a:noFill/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BC7D7D7E-DD94-4B4A-94C2-481AE485A9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/>
          <a:p>
            <a:r>
              <a:rPr lang="en-US" dirty="0"/>
              <a:t>Need to first define layer, then manually add points</a:t>
            </a:r>
          </a:p>
          <a:p>
            <a:pPr lvl="1"/>
            <a:r>
              <a:rPr lang="en-US" dirty="0"/>
              <a:t>Note: image processing algorithm can do some of this work</a:t>
            </a:r>
          </a:p>
          <a:p>
            <a:r>
              <a:rPr lang="en-US" dirty="0"/>
              <a:t>NEXT account for tracing errors: I fixed my scale of tracing, so I know my error is between 10-50 m (USGS)</a:t>
            </a:r>
          </a:p>
          <a:p>
            <a:pPr lvl="1"/>
            <a:r>
              <a:rPr lang="en-US" dirty="0"/>
              <a:t>ALWAYS KEEP SCALE IN MINDS</a:t>
            </a:r>
          </a:p>
          <a:p>
            <a:pPr lvl="1"/>
            <a:r>
              <a:rPr lang="en-US" dirty="0"/>
              <a:t>We also have to account for distortion from georeferencing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84211-9C0D-844C-8428-C035D29557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11/7/22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683D7-3840-D64E-98FA-3166B001B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40</a:t>
            </a:fld>
            <a:endParaRPr lang="en-US"/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5DD69AA8-2AC0-7ADE-8EF7-2C2D46B5ED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</a:t>
            </a:r>
          </a:p>
          <a:p>
            <a:r>
              <a:rPr lang="en-US" dirty="0"/>
              <a:t>Presented by N.D. Barber (</a:t>
            </a:r>
            <a:r>
              <a:rPr lang="en-US" dirty="0" err="1"/>
              <a:t>CMcGill</a:t>
            </a:r>
            <a:r>
              <a:rPr lang="en-US" dirty="0"/>
              <a:t>) 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nicholas.barber2@mcgill.ca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336003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DA9D9-C35E-D24D-8E58-ACEB85722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38766-93A8-0C4E-ACA3-485D49C3EC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F338A-E3A7-A844-ACC5-2FD881D68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2C348-6649-B548-967D-5502F08D5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4DB0A428-7372-0191-D75B-7CD36AC9C4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</a:t>
            </a:r>
          </a:p>
          <a:p>
            <a:r>
              <a:rPr lang="en-US" dirty="0"/>
              <a:t>Presented by N.D. Barber (</a:t>
            </a:r>
            <a:r>
              <a:rPr lang="en-US" dirty="0" err="1"/>
              <a:t>CMcGill</a:t>
            </a:r>
            <a:r>
              <a:rPr lang="en-US" dirty="0"/>
              <a:t>) 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nicholas.barber2@mcgill.ca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006318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273C-48A8-C045-81AC-29EC77818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3F47F-5C98-9643-9888-08DF8328D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Attribute data</a:t>
            </a:r>
          </a:p>
          <a:p>
            <a:pPr lvl="1"/>
            <a:r>
              <a:rPr lang="en-US" dirty="0"/>
              <a:t>Unfortunately don’t know this at this time – what is the error in a census?</a:t>
            </a:r>
          </a:p>
          <a:p>
            <a:pPr lvl="1"/>
            <a:r>
              <a:rPr lang="en-US" dirty="0"/>
              <a:t>Hazard Map doesn’t given an indication of error either, but doubtless there is some</a:t>
            </a:r>
          </a:p>
          <a:p>
            <a:r>
              <a:rPr lang="en-US" dirty="0"/>
              <a:t>Projection error (usually quite small)</a:t>
            </a:r>
          </a:p>
          <a:p>
            <a:pPr lvl="1"/>
            <a:r>
              <a:rPr lang="en-US" dirty="0"/>
              <a:t>Estimated Error of SIRGAS is 1.0m (see EPSG website)</a:t>
            </a:r>
          </a:p>
          <a:p>
            <a:r>
              <a:rPr lang="en-US" dirty="0"/>
              <a:t>Georeferencing error: Error report suggests &lt; 1 m</a:t>
            </a:r>
          </a:p>
          <a:p>
            <a:pPr lvl="1"/>
            <a:r>
              <a:rPr lang="en-US" dirty="0"/>
              <a:t>However, given we didn’t know starting PCS, this is likely an underestimate – we can see some notable distortion</a:t>
            </a:r>
          </a:p>
          <a:p>
            <a:pPr lvl="1"/>
            <a:r>
              <a:rPr lang="en-US" dirty="0"/>
              <a:t>Anything derived from </a:t>
            </a:r>
            <a:r>
              <a:rPr lang="en-US" dirty="0" err="1"/>
              <a:t>basemap</a:t>
            </a:r>
            <a:r>
              <a:rPr lang="en-US" dirty="0"/>
              <a:t> carries this georeferencing error forward</a:t>
            </a:r>
          </a:p>
          <a:p>
            <a:r>
              <a:rPr lang="en-US" dirty="0"/>
              <a:t>Base map error: USGS defines between 10-50m error in a  map drawn between 1:20000-1:100000 scale</a:t>
            </a:r>
          </a:p>
          <a:p>
            <a:pPr lvl="1"/>
            <a:r>
              <a:rPr lang="en-US" dirty="0"/>
              <a:t>We drew between these scales, so let's take the high end (50 m)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B1FE7-4447-2543-94F6-FF80ADEF0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AE463-0F3B-1D4A-8DB7-A5ABAEBDA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701E516A-EA58-AFF4-19F1-C6948B6F02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</a:t>
            </a:r>
          </a:p>
          <a:p>
            <a:r>
              <a:rPr lang="en-US" dirty="0"/>
              <a:t>Presented by N.D. Barber (</a:t>
            </a:r>
            <a:r>
              <a:rPr lang="en-US" dirty="0" err="1"/>
              <a:t>CMcGill</a:t>
            </a:r>
            <a:r>
              <a:rPr lang="en-US" dirty="0"/>
              <a:t>) 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nicholas.barber2@mcgill.ca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734018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84740-E4EB-AB4A-B784-1063E7D8F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010A4-497A-EE4B-AF08-B0615F0D0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9E32C-A092-4840-8933-5EED58836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E488-8BF1-D44B-A9AE-15D4A8DC2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43</a:t>
            </a:fld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D8383C50-FDEF-C544-F7EE-09116B10AC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</a:t>
            </a:r>
          </a:p>
          <a:p>
            <a:r>
              <a:rPr lang="en-US" dirty="0"/>
              <a:t>Presented by N.D. Barber (</a:t>
            </a:r>
            <a:r>
              <a:rPr lang="en-US" dirty="0" err="1"/>
              <a:t>CMcGill</a:t>
            </a:r>
            <a:r>
              <a:rPr lang="en-US" dirty="0"/>
              <a:t>) 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nicholas.barber2@mcgill.ca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073789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6E559-7CC5-4A44-83DA-91933EA0D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Answering our question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F2C38-DE79-3144-916A-61DB81C2A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How many people are at risk of exposure to the different eruptive products of Guagua Pichincha Quito?</a:t>
            </a:r>
          </a:p>
          <a:p>
            <a:r>
              <a:rPr lang="en-US" b="1" dirty="0"/>
              <a:t>Attribute Manipulation</a:t>
            </a:r>
            <a:r>
              <a:rPr lang="en-US" dirty="0"/>
              <a:t>: How many people live in a canton?</a:t>
            </a:r>
          </a:p>
          <a:p>
            <a:r>
              <a:rPr lang="en-US" dirty="0"/>
              <a:t>Define provinces affected by ash and lahars</a:t>
            </a:r>
          </a:p>
          <a:p>
            <a:pPr lvl="1"/>
            <a:r>
              <a:rPr lang="en-US" dirty="0"/>
              <a:t>Selection, Dissolving</a:t>
            </a:r>
          </a:p>
          <a:p>
            <a:r>
              <a:rPr lang="en-US" b="1" dirty="0"/>
              <a:t>Spatial Statistics</a:t>
            </a:r>
            <a:r>
              <a:rPr lang="en-US" dirty="0"/>
              <a:t>: How many people in total?</a:t>
            </a:r>
          </a:p>
          <a:p>
            <a:pPr lvl="1"/>
            <a:r>
              <a:rPr lang="en-US" dirty="0"/>
              <a:t>Exporting Statistics</a:t>
            </a:r>
          </a:p>
          <a:p>
            <a:r>
              <a:rPr lang="en-US" b="1" dirty="0"/>
              <a:t>Areal statistics</a:t>
            </a:r>
            <a:r>
              <a:rPr lang="en-US" dirty="0"/>
              <a:t>: % Overlap in Lahars and Quito</a:t>
            </a:r>
          </a:p>
          <a:p>
            <a:pPr lvl="1"/>
            <a:r>
              <a:rPr lang="en-US" dirty="0"/>
              <a:t>Proportion of population vulnerable to lahars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34073-E99F-D946-A192-A20B9045B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048E5-F24D-2D42-A40C-A41F1378C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44</a:t>
            </a:fld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B2EB910A-79C9-E8E7-D46E-07FD885289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</a:t>
            </a:r>
          </a:p>
          <a:p>
            <a:r>
              <a:rPr lang="en-US" dirty="0"/>
              <a:t>Presented by N.D. Barber (</a:t>
            </a:r>
            <a:r>
              <a:rPr lang="en-US" dirty="0" err="1"/>
              <a:t>CMcGill</a:t>
            </a:r>
            <a:r>
              <a:rPr lang="en-US" dirty="0"/>
              <a:t>) 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nicholas.barber2@mcgill.ca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17803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7EBC1-0ED8-5647-AD20-633256800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Key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9AF18-63A4-9746-A94A-90C52A644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Spatial Statistics</a:t>
            </a:r>
            <a:r>
              <a:rPr lang="en-US" dirty="0"/>
              <a:t>/</a:t>
            </a:r>
            <a:r>
              <a:rPr lang="en-US" b="1" dirty="0"/>
              <a:t>Areal Statistics</a:t>
            </a:r>
            <a:r>
              <a:rPr lang="en-US" dirty="0"/>
              <a:t>: Statistical + Analytical methods that add geographic space as a mathematical variable.</a:t>
            </a:r>
          </a:p>
          <a:p>
            <a:pPr lvl="1"/>
            <a:r>
              <a:rPr lang="en-US" dirty="0"/>
              <a:t>Here, we are using simple statistical measures like the mean to describe a spatial feature: the extent to which a modeled volcanic hazard will affect Quito. </a:t>
            </a:r>
          </a:p>
          <a:p>
            <a:pPr lvl="1"/>
            <a:r>
              <a:rPr lang="en-US" dirty="0"/>
              <a:t>We will see next week how spatial statistics defines a unique and powerful branch of mathematics all its own. </a:t>
            </a:r>
          </a:p>
          <a:p>
            <a:r>
              <a:rPr lang="en-US" b="1" dirty="0"/>
              <a:t>Geoprocessing</a:t>
            </a:r>
            <a:r>
              <a:rPr lang="en-US" dirty="0"/>
              <a:t>: Main spatial analysis workflows for topological problems. See next few slides for examples (</a:t>
            </a:r>
            <a:r>
              <a:rPr lang="en-US" dirty="0">
                <a:hlinkClick r:id="rId2"/>
              </a:rPr>
              <a:t>http://webhelp.esri.com/arcgisdesktop/9.2/index.cfm?TopicName=An_overview_of_commonly_used_tools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CABDF-2669-6744-A124-B5EC14549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57DBA7-26F5-3140-A39F-003E6D896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45</a:t>
            </a:fld>
            <a:endParaRPr 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74275193-CCDC-9660-C7A5-3934BE1572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</a:t>
            </a:r>
          </a:p>
          <a:p>
            <a:r>
              <a:rPr lang="en-US" dirty="0"/>
              <a:t>Presented by N.D. Barber (</a:t>
            </a:r>
            <a:r>
              <a:rPr lang="en-US" dirty="0" err="1"/>
              <a:t>CMcGill</a:t>
            </a:r>
            <a:r>
              <a:rPr lang="en-US" dirty="0"/>
              <a:t>) 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nicholas.barber2@mcgill.ca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95289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F269C-AB49-E64D-9766-995CE2858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Geoprocessing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BA2AE-C7A4-9047-9BE3-E7FDB33C7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974049"/>
          </a:xfrm>
        </p:spPr>
        <p:txBody>
          <a:bodyPr/>
          <a:lstStyle/>
          <a:p>
            <a:r>
              <a:rPr lang="en-US" dirty="0"/>
              <a:t>Note that raster files can be subjected to similar operations, they just get applied slightly differently.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822D9-367C-3249-A5ED-09C956FDA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AF7ED0-2FE7-494D-A91B-9D7343F0F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46</a:t>
            </a:fld>
            <a:endParaRPr lang="en-US" dirty="0"/>
          </a:p>
        </p:txBody>
      </p:sp>
      <p:pic>
        <p:nvPicPr>
          <p:cNvPr id="8" name="Picture 7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46253B4D-C189-F840-9465-6048A1FBF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890" y="2538916"/>
            <a:ext cx="3490341" cy="1879414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AFB51DB7-7974-654F-A2B7-708D89500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726" y="2936538"/>
            <a:ext cx="3950556" cy="160101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5C7C9D4-B2AB-C148-B44F-1639C03314B6}"/>
              </a:ext>
            </a:extLst>
          </p:cNvPr>
          <p:cNvSpPr txBox="1">
            <a:spLocks/>
          </p:cNvSpPr>
          <p:nvPr/>
        </p:nvSpPr>
        <p:spPr>
          <a:xfrm>
            <a:off x="7533771" y="2271660"/>
            <a:ext cx="1156577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Buffer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5B9AA72-0FA9-7048-AE2D-33CBE86ADB68}"/>
              </a:ext>
            </a:extLst>
          </p:cNvPr>
          <p:cNvSpPr txBox="1">
            <a:spLocks/>
          </p:cNvSpPr>
          <p:nvPr/>
        </p:nvSpPr>
        <p:spPr>
          <a:xfrm>
            <a:off x="2423862" y="2412652"/>
            <a:ext cx="1390519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Append</a:t>
            </a:r>
          </a:p>
        </p:txBody>
      </p:sp>
      <p:pic>
        <p:nvPicPr>
          <p:cNvPr id="14" name="Picture 13" descr="Shape, circle&#10;&#10;Description automatically generated">
            <a:extLst>
              <a:ext uri="{FF2B5EF4-FFF2-40B4-BE49-F238E27FC236}">
                <a16:creationId xmlns:a16="http://schemas.microsoft.com/office/drawing/2014/main" id="{2958EE8F-30A0-3344-A282-9ED32166B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198" y="5017642"/>
            <a:ext cx="4241651" cy="160101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59294704-9EA0-D94B-9F3F-A819ACF5C221}"/>
              </a:ext>
            </a:extLst>
          </p:cNvPr>
          <p:cNvSpPr txBox="1">
            <a:spLocks/>
          </p:cNvSpPr>
          <p:nvPr/>
        </p:nvSpPr>
        <p:spPr>
          <a:xfrm>
            <a:off x="2759141" y="4483131"/>
            <a:ext cx="1390519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Clip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1EB5E89-7E01-4F4A-B85D-8A91F9B8F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5597" y="5088859"/>
            <a:ext cx="5128720" cy="1403381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C0ED8377-0648-D247-84D0-C76C32D2827F}"/>
              </a:ext>
            </a:extLst>
          </p:cNvPr>
          <p:cNvSpPr txBox="1">
            <a:spLocks/>
          </p:cNvSpPr>
          <p:nvPr/>
        </p:nvSpPr>
        <p:spPr>
          <a:xfrm>
            <a:off x="7501668" y="4420659"/>
            <a:ext cx="1390519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Dissolve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6BB0E0BC-626A-202B-BFAC-B001D64FA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</a:t>
            </a:r>
          </a:p>
          <a:p>
            <a:r>
              <a:rPr lang="en-US" dirty="0"/>
              <a:t>Presented by N.D. Barber (</a:t>
            </a:r>
            <a:r>
              <a:rPr lang="en-US" dirty="0" err="1"/>
              <a:t>CMcGill</a:t>
            </a:r>
            <a:r>
              <a:rPr lang="en-US" dirty="0"/>
              <a:t>) </a:t>
            </a:r>
            <a:endParaRPr lang="en-US" dirty="0">
              <a:hlinkClick r:id="rId6"/>
            </a:endParaRPr>
          </a:p>
          <a:p>
            <a:r>
              <a:rPr lang="en-US" dirty="0">
                <a:hlinkClick r:id="rId6"/>
              </a:rPr>
              <a:t>nicholas.barber2@mcgill.ca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072910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F269C-AB49-E64D-9766-995CE2858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Geoprocessing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BA2AE-C7A4-9047-9BE3-E7FDB33C7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974049"/>
          </a:xfrm>
        </p:spPr>
        <p:txBody>
          <a:bodyPr/>
          <a:lstStyle/>
          <a:p>
            <a:r>
              <a:rPr lang="en-US" dirty="0"/>
              <a:t>Note that raster files can be subjected to similar operations, they just get applied slightly differently.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822D9-367C-3249-A5ED-09C956FDA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AF7ED0-2FE7-494D-A91B-9D7343F0F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47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5C7C9D4-B2AB-C148-B44F-1639C03314B6}"/>
              </a:ext>
            </a:extLst>
          </p:cNvPr>
          <p:cNvSpPr txBox="1">
            <a:spLocks/>
          </p:cNvSpPr>
          <p:nvPr/>
        </p:nvSpPr>
        <p:spPr>
          <a:xfrm>
            <a:off x="7533771" y="2271660"/>
            <a:ext cx="1156577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Union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5B9AA72-0FA9-7048-AE2D-33CBE86ADB68}"/>
              </a:ext>
            </a:extLst>
          </p:cNvPr>
          <p:cNvSpPr txBox="1">
            <a:spLocks/>
          </p:cNvSpPr>
          <p:nvPr/>
        </p:nvSpPr>
        <p:spPr>
          <a:xfrm>
            <a:off x="2423862" y="2458371"/>
            <a:ext cx="1725798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Intersect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9294704-9EA0-D94B-9F3F-A819ACF5C221}"/>
              </a:ext>
            </a:extLst>
          </p:cNvPr>
          <p:cNvSpPr txBox="1">
            <a:spLocks/>
          </p:cNvSpPr>
          <p:nvPr/>
        </p:nvSpPr>
        <p:spPr>
          <a:xfrm>
            <a:off x="2759141" y="4756715"/>
            <a:ext cx="1390519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Erase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0ED8377-0648-D247-84D0-C76C32D2827F}"/>
              </a:ext>
            </a:extLst>
          </p:cNvPr>
          <p:cNvSpPr txBox="1">
            <a:spLocks/>
          </p:cNvSpPr>
          <p:nvPr/>
        </p:nvSpPr>
        <p:spPr>
          <a:xfrm>
            <a:off x="7501668" y="4420659"/>
            <a:ext cx="1390519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Identity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5D958EA5-E908-034E-82EA-B75291564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218" y="2992882"/>
            <a:ext cx="3099088" cy="16802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D057B2-81A4-2E4C-97A1-E7FBCCBA4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911" y="2802849"/>
            <a:ext cx="3856032" cy="1680282"/>
          </a:xfrm>
          <a:prstGeom prst="rect">
            <a:avLst/>
          </a:prstGeom>
        </p:spPr>
      </p:pic>
      <p:pic>
        <p:nvPicPr>
          <p:cNvPr id="20" name="Picture 19" descr="Shape, square&#10;&#10;Description automatically generated">
            <a:extLst>
              <a:ext uri="{FF2B5EF4-FFF2-40B4-BE49-F238E27FC236}">
                <a16:creationId xmlns:a16="http://schemas.microsoft.com/office/drawing/2014/main" id="{3777237E-A609-8849-A492-D59B8412D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872" y="5320647"/>
            <a:ext cx="3874008" cy="12516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5F48E5A-2D2E-A648-BDCC-7856B8881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2207" y="5076297"/>
            <a:ext cx="3612736" cy="1718491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0B49405B-ED4A-7D31-0B9E-8F6A9E063D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</a:t>
            </a:r>
          </a:p>
          <a:p>
            <a:r>
              <a:rPr lang="en-US" dirty="0"/>
              <a:t>Presented by N.D. Barber (</a:t>
            </a:r>
            <a:r>
              <a:rPr lang="en-US" dirty="0" err="1"/>
              <a:t>CMcGill</a:t>
            </a:r>
            <a:r>
              <a:rPr lang="en-US" dirty="0"/>
              <a:t>) </a:t>
            </a:r>
            <a:endParaRPr lang="en-US" dirty="0">
              <a:hlinkClick r:id="rId6"/>
            </a:endParaRPr>
          </a:p>
          <a:p>
            <a:r>
              <a:rPr lang="en-US" dirty="0">
                <a:hlinkClick r:id="rId6"/>
              </a:rPr>
              <a:t>nicholas.barber2@mcgill.ca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81012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F269C-AB49-E64D-9766-995CE2858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Geoprocessing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BA2AE-C7A4-9047-9BE3-E7FDB33C7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974049"/>
          </a:xfrm>
        </p:spPr>
        <p:txBody>
          <a:bodyPr/>
          <a:lstStyle/>
          <a:p>
            <a:r>
              <a:rPr lang="en-US" dirty="0"/>
              <a:t>Note that raster files can be subjected to similar operations, they just get applied slightly differently.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822D9-367C-3249-A5ED-09C956FDA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AF7ED0-2FE7-494D-A91B-9D7343F0F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48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5C7C9D4-B2AB-C148-B44F-1639C03314B6}"/>
              </a:ext>
            </a:extLst>
          </p:cNvPr>
          <p:cNvSpPr txBox="1">
            <a:spLocks/>
          </p:cNvSpPr>
          <p:nvPr/>
        </p:nvSpPr>
        <p:spPr>
          <a:xfrm>
            <a:off x="7916199" y="2469139"/>
            <a:ext cx="1832347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Update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5B9AA72-0FA9-7048-AE2D-33CBE86ADB68}"/>
              </a:ext>
            </a:extLst>
          </p:cNvPr>
          <p:cNvSpPr txBox="1">
            <a:spLocks/>
          </p:cNvSpPr>
          <p:nvPr/>
        </p:nvSpPr>
        <p:spPr>
          <a:xfrm>
            <a:off x="1887414" y="2535593"/>
            <a:ext cx="3672138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Symmetrical Difference</a:t>
            </a:r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F57F8665-7808-F941-AC36-55A5B6B6C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61" y="3204452"/>
            <a:ext cx="4343400" cy="1718268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2C2AA0CD-1D6F-7749-9BF4-96272E6F5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970" y="3157212"/>
            <a:ext cx="3687949" cy="1765508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A7AC71D4-D1C6-7CDE-29E8-679C6E2AAF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</a:t>
            </a:r>
          </a:p>
          <a:p>
            <a:r>
              <a:rPr lang="en-US" dirty="0"/>
              <a:t>Presented by N.D. Barber (</a:t>
            </a:r>
            <a:r>
              <a:rPr lang="en-US" dirty="0" err="1"/>
              <a:t>CMcGill</a:t>
            </a:r>
            <a:r>
              <a:rPr lang="en-US" dirty="0"/>
              <a:t>) 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nicholas.barber2@mcgill.ca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4118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43DDB-7934-B34A-8BCB-F9CA362D7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EDB3E6EA-BD47-7649-8034-9DD09D861A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7488" y="329098"/>
            <a:ext cx="8710814" cy="616282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3EFCA-A0DC-DD42-9F2A-E7489A3F2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7C217D-A842-DF42-9F74-AF2DD549E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63BB653-1A1B-1842-A902-E2191F8C4970}"/>
              </a:ext>
            </a:extLst>
          </p:cNvPr>
          <p:cNvSpPr txBox="1">
            <a:spLocks/>
          </p:cNvSpPr>
          <p:nvPr/>
        </p:nvSpPr>
        <p:spPr>
          <a:xfrm rot="20207405">
            <a:off x="2249751" y="2766220"/>
            <a:ext cx="6686286" cy="1325562"/>
          </a:xfrm>
          <a:prstGeom prst="rect">
            <a:avLst/>
          </a:prstGeom>
          <a:solidFill>
            <a:srgbClr val="FEFCFF">
              <a:alpha val="76863"/>
            </a:srgbClr>
          </a:solidFill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You will be able to make this map!</a:t>
            </a:r>
            <a:br>
              <a:rPr lang="en-US" dirty="0"/>
            </a:br>
            <a:endParaRPr lang="en-US" dirty="0"/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119F007A-D608-D116-A7B0-397BCF8899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</a:t>
            </a:r>
          </a:p>
          <a:p>
            <a:r>
              <a:rPr lang="en-US" dirty="0"/>
              <a:t>Presented by N.D. Barber (</a:t>
            </a:r>
            <a:r>
              <a:rPr lang="en-US" dirty="0" err="1"/>
              <a:t>CMcGill</a:t>
            </a:r>
            <a:r>
              <a:rPr lang="en-US" dirty="0"/>
              <a:t>) 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nicholas.barber2@mcgill.ca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19397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92B1-63F4-9641-AAD4-900447B05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Symbolizing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49CC6-0D59-724B-949E-61BD22DC5B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0EFBB-5AF4-7A4F-AA45-CF426BE60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2F30-B9D3-8447-B70F-2E6817BC5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49</a:t>
            </a:fld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5C862B30-DAE0-7CE3-D6DC-7E287EC46F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</a:t>
            </a:r>
          </a:p>
          <a:p>
            <a:r>
              <a:rPr lang="en-US" dirty="0"/>
              <a:t>Presented by N.D. Barber (</a:t>
            </a:r>
            <a:r>
              <a:rPr lang="en-US" dirty="0" err="1"/>
              <a:t>CMcGill</a:t>
            </a:r>
            <a:r>
              <a:rPr lang="en-US" dirty="0"/>
              <a:t>) 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nicholas.barber2@mcgill.ca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23427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AFB07-328E-E34E-8600-B346D3E0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anchor="b">
            <a:normAutofit/>
          </a:bodyPr>
          <a:lstStyle/>
          <a:p>
            <a:r>
              <a:rPr lang="en-US" dirty="0"/>
              <a:t>Making the Data Look Nice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018C9-8978-6847-AF29-BAF86DF47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>
            <a:normAutofit/>
          </a:bodyPr>
          <a:lstStyle/>
          <a:p>
            <a:r>
              <a:rPr lang="en-US" dirty="0"/>
              <a:t>Do some of this formatting before editing the layout</a:t>
            </a:r>
          </a:p>
          <a:p>
            <a:r>
              <a:rPr lang="en-US" dirty="0"/>
              <a:t>Symbology:</a:t>
            </a:r>
          </a:p>
          <a:p>
            <a:pPr lvl="1"/>
            <a:r>
              <a:rPr lang="en-US" sz="1800">
                <a:solidFill>
                  <a:schemeClr val="tx1"/>
                </a:solidFill>
              </a:rPr>
              <a:t>Making topography data look nice</a:t>
            </a:r>
          </a:p>
          <a:p>
            <a:pPr lvl="1"/>
            <a:r>
              <a:rPr lang="en-US" sz="1800">
                <a:solidFill>
                  <a:schemeClr val="tx1"/>
                </a:solidFill>
              </a:rPr>
              <a:t>Stylizing vector data</a:t>
            </a:r>
          </a:p>
          <a:p>
            <a:pPr lvl="2"/>
            <a:r>
              <a:rPr lang="en-US" sz="1800">
                <a:solidFill>
                  <a:schemeClr val="tx1"/>
                </a:solidFill>
              </a:rPr>
              <a:t>Fill</a:t>
            </a:r>
          </a:p>
          <a:p>
            <a:pPr lvl="2"/>
            <a:r>
              <a:rPr lang="en-US" sz="1800">
                <a:solidFill>
                  <a:schemeClr val="tx1"/>
                </a:solidFill>
              </a:rPr>
              <a:t>Stroke</a:t>
            </a:r>
          </a:p>
          <a:p>
            <a:pPr lvl="2"/>
            <a:r>
              <a:rPr lang="en-US" sz="1800">
                <a:solidFill>
                  <a:schemeClr val="tx1"/>
                </a:solidFill>
              </a:rPr>
              <a:t>Transparency</a:t>
            </a:r>
          </a:p>
          <a:p>
            <a:r>
              <a:rPr lang="en-US"/>
              <a:t>Label </a:t>
            </a:r>
            <a:r>
              <a:rPr lang="en-US" dirty="0"/>
              <a:t>Making</a:t>
            </a:r>
          </a:p>
          <a:p>
            <a:pPr lvl="1"/>
            <a:r>
              <a:rPr lang="en-US" sz="1800">
                <a:solidFill>
                  <a:schemeClr val="tx1"/>
                </a:solidFill>
              </a:rPr>
              <a:t>Easy Custom Labels + Memory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2C1880D-D1A9-164B-BBD1-10BBB321B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530" y="1828800"/>
            <a:ext cx="4340459" cy="4351337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7B6CD-26FE-B148-B59F-CD12644E20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11/7/22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02D81-1D07-D640-A4CC-DBD70ECAD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50</a:t>
            </a:fld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3B7C11C3-2011-5093-E9EE-F4D21950F6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</a:t>
            </a:r>
          </a:p>
          <a:p>
            <a:r>
              <a:rPr lang="en-US" dirty="0"/>
              <a:t>Presented by N.D. Barber (</a:t>
            </a:r>
            <a:r>
              <a:rPr lang="en-US" dirty="0" err="1"/>
              <a:t>CMcGill</a:t>
            </a:r>
            <a:r>
              <a:rPr lang="en-US" dirty="0"/>
              <a:t>) 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nicholas.barber2@mcgill.ca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976261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9B137-906E-4142-A58F-2361195E5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C718-09D7-7244-861A-3D05AF1458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D3DED-5EC0-684A-9C74-A849863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04533-2869-8E4D-8CA5-AA5EED334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51</a:t>
            </a:fld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9196B82B-65BF-A598-1321-DDF69850A1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</a:t>
            </a:r>
          </a:p>
          <a:p>
            <a:r>
              <a:rPr lang="en-US" dirty="0"/>
              <a:t>Presented by N.D. Barber (</a:t>
            </a:r>
            <a:r>
              <a:rPr lang="en-US" dirty="0" err="1"/>
              <a:t>CMcGill</a:t>
            </a:r>
            <a:r>
              <a:rPr lang="en-US" dirty="0"/>
              <a:t>) 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nicholas.barber2@mcgill.ca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17115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8055F-D243-E744-B7C9-EC1F85C0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anchor="b">
            <a:normAutofit/>
          </a:bodyPr>
          <a:lstStyle/>
          <a:p>
            <a:r>
              <a:rPr lang="en-US" dirty="0"/>
              <a:t>Layout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4767E77-5E50-D74E-8EFC-CBA74FC19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99" y="2438399"/>
            <a:ext cx="5633747" cy="2971801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85E-DBCD-7E4C-A161-DE23783457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>
            <a:normAutofit/>
          </a:bodyPr>
          <a:lstStyle/>
          <a:p>
            <a:r>
              <a:rPr lang="en-US" sz="1500" dirty="0"/>
              <a:t>Elements we want: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Main Map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Regional Inset Map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Legend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North Arrow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Scale bar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Grid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Labels for important features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Text box summarizing findings</a:t>
            </a:r>
          </a:p>
          <a:p>
            <a:r>
              <a:rPr lang="en-US" sz="1500" dirty="0"/>
              <a:t>Things to keep in mind: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Map Scale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Locking of display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Legend items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Aesthetic value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F11C9-AB5E-774A-8190-C61F74E3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11/7/22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76829-EBF1-9841-950F-EF4896E7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52</a:t>
            </a:fld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869693D6-95E9-9E4F-5862-9481506849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</a:t>
            </a:r>
          </a:p>
          <a:p>
            <a:r>
              <a:rPr lang="en-US" dirty="0"/>
              <a:t>Presented by N.D. Barber (</a:t>
            </a:r>
            <a:r>
              <a:rPr lang="en-US" dirty="0" err="1"/>
              <a:t>CMcGill</a:t>
            </a:r>
            <a:r>
              <a:rPr lang="en-US" dirty="0"/>
              <a:t>) 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nicholas.barber2@mcgill.ca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793571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9ED8D-EDCC-564E-8CB3-BAE377BF4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Resources for further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80329-26C7-AA4E-85AE-305117ABB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716E-D458-0C41-A9BD-CB8974F92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4A3BF-E42B-5A46-91B6-42F3D177C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53</a:t>
            </a:fld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573B5C1C-E50F-1D62-464A-78888B0715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</a:t>
            </a:r>
          </a:p>
          <a:p>
            <a:r>
              <a:rPr lang="en-US" dirty="0"/>
              <a:t>Presented by N.D. Barber (</a:t>
            </a:r>
            <a:r>
              <a:rPr lang="en-US" dirty="0" err="1"/>
              <a:t>CMcGill</a:t>
            </a:r>
            <a:r>
              <a:rPr lang="en-US" dirty="0"/>
              <a:t>) 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nicholas.barber2@mcgill.ca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65081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37364-A95B-0146-85E8-F7579FEF3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2BC00-22D7-B74B-AA74-14AEE7E66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1470454"/>
          </a:xfrm>
        </p:spPr>
        <p:txBody>
          <a:bodyPr/>
          <a:lstStyle/>
          <a:p>
            <a:r>
              <a:rPr lang="en-US" i="1" dirty="0"/>
              <a:t>Geospatial Analysis</a:t>
            </a:r>
            <a:r>
              <a:rPr lang="en-US" dirty="0"/>
              <a:t>, de Smith (2020): </a:t>
            </a:r>
            <a:r>
              <a:rPr lang="en-US" dirty="0">
                <a:hlinkClick r:id="rId2"/>
              </a:rPr>
              <a:t>https://www.spatialanalysisonline.com/HTML/index.html</a:t>
            </a:r>
            <a:endParaRPr lang="en-US" dirty="0"/>
          </a:p>
          <a:p>
            <a:r>
              <a:rPr lang="en-US" i="1" dirty="0"/>
              <a:t>Principles of Geographic Information Systems</a:t>
            </a:r>
            <a:r>
              <a:rPr lang="en-US" dirty="0"/>
              <a:t>, Huisman &amp; de By: </a:t>
            </a:r>
            <a:r>
              <a:rPr lang="en-US" dirty="0">
                <a:hlinkClick r:id="rId3"/>
              </a:rPr>
              <a:t>https://webapps.itc.utwente.nl/librarywww/papers_2009/general/principlesgis.pdf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2E329-391D-704A-8DCB-CF8F1313D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DD247-32F4-A04F-A84B-D68E2813F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54</a:t>
            </a:fld>
            <a:endParaRPr lang="en-US" dirty="0"/>
          </a:p>
        </p:txBody>
      </p:sp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A75268C-4076-F847-BA43-60927B620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193" y="3665223"/>
            <a:ext cx="2012818" cy="2607277"/>
          </a:xfrm>
          <a:prstGeom prst="rect">
            <a:avLst/>
          </a:prstGeom>
        </p:spPr>
      </p:pic>
      <p:pic>
        <p:nvPicPr>
          <p:cNvPr id="10" name="Picture 9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5CAF56D9-8D32-AE42-945B-2F8414C00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343" y="3673983"/>
            <a:ext cx="1727320" cy="2607276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B1EB0D1E-5153-ED47-AB16-28BB30358A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1872" y="3665223"/>
            <a:ext cx="2111221" cy="2558708"/>
          </a:xfrm>
          <a:prstGeom prst="rect">
            <a:avLst/>
          </a:prstGeom>
        </p:spPr>
      </p:pic>
      <p:pic>
        <p:nvPicPr>
          <p:cNvPr id="14" name="Picture 13" descr="A picture containing text, sitting, laying, table&#10;&#10;Description automatically generated">
            <a:extLst>
              <a:ext uri="{FF2B5EF4-FFF2-40B4-BE49-F238E27FC236}">
                <a16:creationId xmlns:a16="http://schemas.microsoft.com/office/drawing/2014/main" id="{E3690996-425B-1B40-981A-8684AE973B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3430" y="3673983"/>
            <a:ext cx="1913913" cy="2558708"/>
          </a:xfrm>
          <a:prstGeom prst="rect">
            <a:avLst/>
          </a:prstGeom>
        </p:spPr>
      </p:pic>
      <p:pic>
        <p:nvPicPr>
          <p:cNvPr id="16" name="Picture 15" descr="A close up of a newspaper&#10;&#10;Description automatically generated">
            <a:extLst>
              <a:ext uri="{FF2B5EF4-FFF2-40B4-BE49-F238E27FC236}">
                <a16:creationId xmlns:a16="http://schemas.microsoft.com/office/drawing/2014/main" id="{AAB9EA3D-899B-3749-807A-61F9EBFD1A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2867" y="3665223"/>
            <a:ext cx="2039811" cy="2607277"/>
          </a:xfrm>
          <a:prstGeom prst="rect">
            <a:avLst/>
          </a:prstGeom>
        </p:spPr>
      </p:pic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9D82F861-B6BC-D2FA-8EF6-7729BFEA41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</a:t>
            </a:r>
          </a:p>
          <a:p>
            <a:r>
              <a:rPr lang="en-US" dirty="0"/>
              <a:t>Presented by N.D. Barber (</a:t>
            </a:r>
            <a:r>
              <a:rPr lang="en-US" dirty="0" err="1"/>
              <a:t>CMcGill</a:t>
            </a:r>
            <a:r>
              <a:rPr lang="en-US" dirty="0"/>
              <a:t>) </a:t>
            </a:r>
            <a:endParaRPr lang="en-US" dirty="0">
              <a:hlinkClick r:id="rId9"/>
            </a:endParaRPr>
          </a:p>
          <a:p>
            <a:r>
              <a:rPr lang="en-US" dirty="0">
                <a:hlinkClick r:id="rId9"/>
              </a:rPr>
              <a:t>nicholas.barber2@mcgill.ca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12043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11602-A0D0-6E41-80C0-9547F907C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your practical Thursday…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97B09-3B2B-A644-AAD5-C77C036BF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q"/>
            </a:pPr>
            <a:r>
              <a:rPr lang="en-US" dirty="0"/>
              <a:t>Review material available on Moodle/GitHub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Familiarize yourself with Practical 1 PDF Guide 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Import the data from Moodle (or GitHub) and make sure you can load it into QGIS in the Galson Lab 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Complete the Lecture 1 Feedback form: </a:t>
            </a:r>
            <a:r>
              <a:rPr lang="en-US" dirty="0">
                <a:hlinkClick r:id="rId3"/>
              </a:rPr>
              <a:t>https://forms.gle/kBUg57SAoxVz6x7G7</a:t>
            </a: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OPTIONAL: Watch Supplemental Lectures 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S1: Why GIS? Why we care/uses of GIS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S2: Coordinate Systems and Projections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S3: Tour of QGIS interface*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S4: Finding Data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OPTIONAL: Try to Install QGIS on your computer (instructions are in practical 1 guide)</a:t>
            </a:r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 marL="274320" lvl="1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96872-0D2D-0542-BB3B-6DEA8CD60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367836-7071-A542-8850-0FCA008F8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55</a:t>
            </a:fld>
            <a:endParaRPr 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E1128D87-1154-C0E9-AB98-A558E5A170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</a:t>
            </a:r>
          </a:p>
          <a:p>
            <a:r>
              <a:rPr lang="en-US" dirty="0"/>
              <a:t>Presented by N.D. Barber (</a:t>
            </a:r>
            <a:r>
              <a:rPr lang="en-US" dirty="0" err="1"/>
              <a:t>CMcGill</a:t>
            </a:r>
            <a:r>
              <a:rPr lang="en-US" dirty="0"/>
              <a:t>) 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nicholas.barber2@mcgill.ca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038015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CCE97-B06C-4A44-814B-623A771AB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1470818"/>
            <a:ext cx="9692640" cy="1325562"/>
          </a:xfrm>
        </p:spPr>
        <p:txBody>
          <a:bodyPr/>
          <a:lstStyle/>
          <a:p>
            <a:r>
              <a:rPr lang="en-US" dirty="0"/>
              <a:t>Post-Lecture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68920-9483-6648-AE26-F8FE752AF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3233854"/>
            <a:ext cx="8595360" cy="4351337"/>
          </a:xfrm>
        </p:spPr>
        <p:txBody>
          <a:bodyPr/>
          <a:lstStyle/>
          <a:p>
            <a:r>
              <a:rPr lang="en-US" dirty="0"/>
              <a:t>After this lecture, please follow this link to provide me with some feedback on my teaching style: </a:t>
            </a:r>
            <a:r>
              <a:rPr lang="en-US" dirty="0">
                <a:hlinkClick r:id="rId2"/>
              </a:rPr>
              <a:t>https://forms.gle/mrGg9RGphPjbMqCw6</a:t>
            </a:r>
            <a:endParaRPr lang="en-US" dirty="0"/>
          </a:p>
          <a:p>
            <a:r>
              <a:rPr lang="en-US" dirty="0"/>
              <a:t>My goal is to consistently improve this course. Your feedback allows me to improve this course  for future students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F9308B-281B-C743-A819-893EA420A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2C208F-3748-A44E-9AB3-705B9E87F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56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FB1EAB-D035-1CDF-5DE1-7B85EC1898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</a:t>
            </a:r>
          </a:p>
          <a:p>
            <a:r>
              <a:rPr lang="en-US" dirty="0"/>
              <a:t>Presented by N.D. Barber (</a:t>
            </a:r>
            <a:r>
              <a:rPr lang="en-US" dirty="0" err="1"/>
              <a:t>CMcGill</a:t>
            </a:r>
            <a:r>
              <a:rPr lang="en-US" dirty="0"/>
              <a:t>) 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nicholas.barber2@mcgill.ca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86228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55BA4-3991-EB42-AD61-2636F377A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150C6-D26C-2241-A202-18D70982F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1872" y="2708910"/>
            <a:ext cx="9418320" cy="3463290"/>
          </a:xfrm>
        </p:spPr>
        <p:txBody>
          <a:bodyPr>
            <a:normAutofit/>
          </a:bodyPr>
          <a:lstStyle/>
          <a:p>
            <a:r>
              <a:rPr lang="en-US" b="1" dirty="0"/>
              <a:t>GIS</a:t>
            </a:r>
            <a:r>
              <a:rPr lang="en-US" dirty="0"/>
              <a:t> = </a:t>
            </a:r>
            <a:r>
              <a:rPr lang="en-US" u="sng" dirty="0"/>
              <a:t>G</a:t>
            </a:r>
            <a:r>
              <a:rPr lang="en-US" dirty="0"/>
              <a:t>eographic </a:t>
            </a:r>
            <a:r>
              <a:rPr lang="en-US" u="sng" dirty="0"/>
              <a:t>I</a:t>
            </a:r>
            <a:r>
              <a:rPr lang="en-US" dirty="0"/>
              <a:t>nformation </a:t>
            </a:r>
            <a:r>
              <a:rPr lang="en-US" u="sng" dirty="0"/>
              <a:t>S</a:t>
            </a:r>
            <a:r>
              <a:rPr lang="en-US" dirty="0"/>
              <a:t>ystem</a:t>
            </a:r>
          </a:p>
          <a:p>
            <a:r>
              <a:rPr lang="en-US" dirty="0"/>
              <a:t>Definition:</a:t>
            </a:r>
          </a:p>
          <a:p>
            <a:r>
              <a:rPr lang="en-US" dirty="0"/>
              <a:t>	 “A GIS is a computer-based system to aid</a:t>
            </a:r>
          </a:p>
          <a:p>
            <a:r>
              <a:rPr lang="en-US" dirty="0"/>
              <a:t>	in the collection, maintenance, storage,</a:t>
            </a:r>
          </a:p>
          <a:p>
            <a:r>
              <a:rPr lang="en-US" dirty="0"/>
              <a:t>	analysis, output, and distribution of spatial</a:t>
            </a:r>
          </a:p>
          <a:p>
            <a:r>
              <a:rPr lang="en-US" dirty="0"/>
              <a:t>	data and information.” – Paul </a:t>
            </a:r>
            <a:r>
              <a:rPr lang="en-US" dirty="0" err="1"/>
              <a:t>Bolstad</a:t>
            </a:r>
            <a:r>
              <a:rPr lang="en-US" dirty="0"/>
              <a:t> (</a:t>
            </a:r>
            <a:r>
              <a:rPr lang="en-US" i="1" dirty="0"/>
              <a:t>GIS Fundamentals</a:t>
            </a:r>
            <a:r>
              <a:rPr lang="en-US" dirty="0"/>
              <a:t>)</a:t>
            </a:r>
            <a:endParaRPr lang="en-US" i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BAD04-54B3-FD4E-BFE3-E0CD0D026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CF686-A161-9E46-9C00-0C2EC21EB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6AA529D6-CB44-E166-6674-F035CD8924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</a:t>
            </a:r>
          </a:p>
          <a:p>
            <a:r>
              <a:rPr lang="en-US" dirty="0"/>
              <a:t>Presented by N.D. Barber (</a:t>
            </a:r>
            <a:r>
              <a:rPr lang="en-US" dirty="0" err="1"/>
              <a:t>CMcGill</a:t>
            </a:r>
            <a:r>
              <a:rPr lang="en-US" dirty="0"/>
              <a:t>) 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nicholas.barber2@mcgill.ca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9640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8FD27-77E5-B349-A04A-B2611BD03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goals over the next few weeks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C573E-B2E3-714A-82DE-9CDD6C888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786063"/>
            <a:ext cx="8595360" cy="3394074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Highlight what GIS can do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Outline the key principles of a geographic information system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Providing a fully guided GIS workflow template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Identify key areas where GIS can hep you with your research/career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1FF20-B567-AA44-8973-514FDD592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91C48-71BA-0644-88B4-B531BD37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390772FC-92E7-44B4-BCB0-D949343427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</a:t>
            </a:r>
          </a:p>
          <a:p>
            <a:r>
              <a:rPr lang="en-US" dirty="0"/>
              <a:t>Presented by N.D. Barber (</a:t>
            </a:r>
            <a:r>
              <a:rPr lang="en-US" dirty="0" err="1"/>
              <a:t>CMcGill</a:t>
            </a:r>
            <a:r>
              <a:rPr lang="en-US" dirty="0"/>
              <a:t>) 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nicholas.barber2@mcgill.ca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1844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6DE9E-2563-A145-8584-2F40A25C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take nothing else away from this course….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1C748-7366-BE41-B580-2FE6D85F1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937125"/>
          </a:xfrm>
        </p:spPr>
        <p:txBody>
          <a:bodyPr>
            <a:normAutofit/>
          </a:bodyPr>
          <a:lstStyle/>
          <a:p>
            <a:r>
              <a:rPr lang="en-US" sz="2400" dirty="0"/>
              <a:t>GIS is a helpful tool in your workflow if you have data with a spatial dimension</a:t>
            </a:r>
          </a:p>
          <a:p>
            <a:r>
              <a:rPr lang="en-US" sz="2400" dirty="0"/>
              <a:t>GIS software lets you store, collect, analyze, and share data</a:t>
            </a:r>
          </a:p>
          <a:p>
            <a:r>
              <a:rPr lang="en-US" sz="2400" dirty="0"/>
              <a:t>Modern GIS platforms like ArcMap and QGIS are all around workhorses – essential to tasks like spatial modeling, database management, cartography, geodesy, data visualization, hazard mitigation, and story telling</a:t>
            </a:r>
          </a:p>
          <a:p>
            <a:r>
              <a:rPr lang="en-US" sz="2400" dirty="0"/>
              <a:t>Learning the capabilities of GIS is acquired from repeated trial and error with the hundreds of built-in tools</a:t>
            </a:r>
          </a:p>
          <a:p>
            <a:r>
              <a:rPr lang="en-US" sz="2400" u="sng" dirty="0"/>
              <a:t>Studies should be designed with the GIS end user in mind!!!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A84B9-6B83-F345-BB78-79EDFC05F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95C52-F2A7-E046-81A9-2FF3434DF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4AF9BB0F-4C06-85CD-F31B-59C68B3491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</a:t>
            </a:r>
          </a:p>
          <a:p>
            <a:r>
              <a:rPr lang="en-US" dirty="0"/>
              <a:t>Presented by N.D. Barber (</a:t>
            </a:r>
            <a:r>
              <a:rPr lang="en-US" dirty="0" err="1"/>
              <a:t>CMcGill</a:t>
            </a:r>
            <a:r>
              <a:rPr lang="en-US" dirty="0"/>
              <a:t>) 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nicholas.barber2@mcgill.ca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8599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FB70C-4F2A-E648-A8B8-801C7B0D9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today’s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85F6C-414B-6C46-AC13-CE425348F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Rules of GIS</a:t>
            </a:r>
          </a:p>
          <a:p>
            <a:r>
              <a:rPr lang="en-US" dirty="0"/>
              <a:t>Planning a project</a:t>
            </a:r>
          </a:p>
          <a:p>
            <a:r>
              <a:rPr lang="en-US" dirty="0"/>
              <a:t>Finding Data</a:t>
            </a:r>
          </a:p>
          <a:p>
            <a:r>
              <a:rPr lang="en-US" dirty="0"/>
              <a:t>Defining CRS/PCS</a:t>
            </a:r>
          </a:p>
          <a:p>
            <a:r>
              <a:rPr lang="en-US" dirty="0"/>
              <a:t>Initial Import + Projection </a:t>
            </a:r>
          </a:p>
          <a:p>
            <a:r>
              <a:rPr lang="en-US" dirty="0"/>
              <a:t>Georeferencing Images</a:t>
            </a:r>
          </a:p>
          <a:p>
            <a:r>
              <a:rPr lang="en-US" dirty="0"/>
              <a:t>Tracing </a:t>
            </a:r>
            <a:r>
              <a:rPr lang="en-US" dirty="0" err="1"/>
              <a:t>Basemaps</a:t>
            </a:r>
            <a:endParaRPr lang="en-US" dirty="0"/>
          </a:p>
          <a:p>
            <a:r>
              <a:rPr lang="en-US" dirty="0"/>
              <a:t>Analysis: Geoprocessing, Statistics, Attributes</a:t>
            </a:r>
          </a:p>
          <a:p>
            <a:r>
              <a:rPr lang="en-US" dirty="0"/>
              <a:t>Visualization and Symbology***</a:t>
            </a:r>
          </a:p>
          <a:p>
            <a:r>
              <a:rPr lang="en-US" dirty="0"/>
              <a:t>Layout Design***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19F90-D68F-234F-B195-0CAA751C4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11/7/22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DD8CA-8D81-0941-9989-FF65858E7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6DB21D8D-9740-E17E-9B85-D07BC9CD31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</a:t>
            </a:r>
          </a:p>
          <a:p>
            <a:r>
              <a:rPr lang="en-US" dirty="0"/>
              <a:t>Presented by N.D. Barber (</a:t>
            </a:r>
            <a:r>
              <a:rPr lang="en-US" dirty="0" err="1"/>
              <a:t>CMcGill</a:t>
            </a:r>
            <a:r>
              <a:rPr lang="en-US" dirty="0"/>
              <a:t>) 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nicholas.barber2@mcgill.ca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4045868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DF7EF6E-B0AA-2A48-B24B-17DF61901145}" vid="{88F39552-5500-9048-98D2-CF5E11DEBD6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</TotalTime>
  <Words>4217</Words>
  <Application>Microsoft Macintosh PowerPoint</Application>
  <PresentationFormat>Widescreen</PresentationFormat>
  <Paragraphs>592</Paragraphs>
  <Slides>57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Arial</vt:lpstr>
      <vt:lpstr>Calibri</vt:lpstr>
      <vt:lpstr>Candara</vt:lpstr>
      <vt:lpstr>Century Schoolbook</vt:lpstr>
      <vt:lpstr>Wingdings</vt:lpstr>
      <vt:lpstr>Wingdings 2</vt:lpstr>
      <vt:lpstr>View</vt:lpstr>
      <vt:lpstr>GIS for Geoscientists Session 1: Beginner GIS</vt:lpstr>
      <vt:lpstr> Course Outline  </vt:lpstr>
      <vt:lpstr>Couse Resources</vt:lpstr>
      <vt:lpstr>PowerPoint Presentation</vt:lpstr>
      <vt:lpstr>PowerPoint Presentation</vt:lpstr>
      <vt:lpstr>Objectives   </vt:lpstr>
      <vt:lpstr>My goals over the next few weeks</vt:lpstr>
      <vt:lpstr>If you take nothing else away from this course….</vt:lpstr>
      <vt:lpstr>Outline of today’s class</vt:lpstr>
      <vt:lpstr>Principles of GIS</vt:lpstr>
      <vt:lpstr>Data Management</vt:lpstr>
      <vt:lpstr> “Rules of GIS”  Rule #1: Pick a naming scheme, file structure, data format that suits you. Keep it consistent and document every choice you make throughout a project!</vt:lpstr>
      <vt:lpstr>Coordinates &amp; Projections</vt:lpstr>
      <vt:lpstr>PowerPoint Presentation</vt:lpstr>
      <vt:lpstr>Rule #2 : Known your coordinate system and make every layer in a project use the same system. This needs to be done prior to any analysis!!</vt:lpstr>
      <vt:lpstr>Data Types</vt:lpstr>
      <vt:lpstr>Rule #3 : Design a project with these data types and constraints in mind! </vt:lpstr>
      <vt:lpstr>Errors</vt:lpstr>
      <vt:lpstr>Rule #4 : Enumerate error sources at the start of a project, and document error + error propagation as you go!</vt:lpstr>
      <vt:lpstr>Layout + Design</vt:lpstr>
      <vt:lpstr>PowerPoint Presentation</vt:lpstr>
      <vt:lpstr>PowerPoint Presentation</vt:lpstr>
      <vt:lpstr>Rule #5 : Design is as important as the data– treat any GIS output as you would any figure in a paper!</vt:lpstr>
      <vt:lpstr>Software: The Two Juggernauts</vt:lpstr>
      <vt:lpstr>Software: The Two Juggernauts</vt:lpstr>
      <vt:lpstr>Rule #6 : Keep in mind the audiences and limitations of each software. Make your software choice early, and stick with it! </vt:lpstr>
      <vt:lpstr>On to the real thing!</vt:lpstr>
      <vt:lpstr>Making a Plan</vt:lpstr>
      <vt:lpstr>Planning a QGIS Project</vt:lpstr>
      <vt:lpstr>Our Exercise Today</vt:lpstr>
      <vt:lpstr>Importing + Reprojecting Data</vt:lpstr>
      <vt:lpstr>Importing Data</vt:lpstr>
      <vt:lpstr>Deciding on Coordinates and Projections</vt:lpstr>
      <vt:lpstr>We want something that’s accurate for our study area</vt:lpstr>
      <vt:lpstr>SIRGAS 2000/UTM Zone 17S</vt:lpstr>
      <vt:lpstr>SIRGAS 2000</vt:lpstr>
      <vt:lpstr>Georeferencing</vt:lpstr>
      <vt:lpstr>What is Georeferencing?</vt:lpstr>
      <vt:lpstr>PowerPoint Presentation</vt:lpstr>
      <vt:lpstr>Tracing Basemap</vt:lpstr>
      <vt:lpstr>Creating New Features</vt:lpstr>
      <vt:lpstr>Errors</vt:lpstr>
      <vt:lpstr>Error Sources</vt:lpstr>
      <vt:lpstr>Analysis</vt:lpstr>
      <vt:lpstr>Answering our question </vt:lpstr>
      <vt:lpstr>Defining Key Terms</vt:lpstr>
      <vt:lpstr>Geoprocessing Tools</vt:lpstr>
      <vt:lpstr>Geoprocessing Tools</vt:lpstr>
      <vt:lpstr>Geoprocessing Tools</vt:lpstr>
      <vt:lpstr>Symbolizing</vt:lpstr>
      <vt:lpstr>Making the Data Look Nice </vt:lpstr>
      <vt:lpstr>Layout Management</vt:lpstr>
      <vt:lpstr>Layout</vt:lpstr>
      <vt:lpstr>Resources for further learning</vt:lpstr>
      <vt:lpstr>Textbooks</vt:lpstr>
      <vt:lpstr>For your practical Thursday…</vt:lpstr>
      <vt:lpstr>Post-Lecture 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for Geoscientists Session 2: Beginner GIS</dc:title>
  <dc:creator>N.D. Barber</dc:creator>
  <cp:lastModifiedBy>N.D. Barber</cp:lastModifiedBy>
  <cp:revision>13</cp:revision>
  <dcterms:created xsi:type="dcterms:W3CDTF">2020-11-10T00:05:05Z</dcterms:created>
  <dcterms:modified xsi:type="dcterms:W3CDTF">2022-11-07T15:12:09Z</dcterms:modified>
</cp:coreProperties>
</file>